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76" r:id="rId2"/>
    <p:sldId id="268" r:id="rId3"/>
    <p:sldId id="327" r:id="rId4"/>
    <p:sldId id="328" r:id="rId5"/>
    <p:sldId id="337" r:id="rId6"/>
    <p:sldId id="263" r:id="rId7"/>
    <p:sldId id="329" r:id="rId8"/>
    <p:sldId id="338" r:id="rId9"/>
    <p:sldId id="331" r:id="rId10"/>
    <p:sldId id="340" r:id="rId11"/>
    <p:sldId id="332" r:id="rId12"/>
    <p:sldId id="334" r:id="rId13"/>
    <p:sldId id="335" r:id="rId14"/>
    <p:sldId id="341" r:id="rId15"/>
    <p:sldId id="324" r:id="rId16"/>
    <p:sldId id="326" r:id="rId17"/>
    <p:sldId id="339" r:id="rId18"/>
    <p:sldId id="325" r:id="rId19"/>
    <p:sldId id="344" r:id="rId20"/>
    <p:sldId id="345" r:id="rId21"/>
    <p:sldId id="343" r:id="rId22"/>
    <p:sldId id="33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C18DDA-6F32-485E-B06B-77ADDB22FB22}">
          <p14:sldIdLst>
            <p14:sldId id="276"/>
            <p14:sldId id="268"/>
            <p14:sldId id="327"/>
            <p14:sldId id="328"/>
            <p14:sldId id="337"/>
            <p14:sldId id="263"/>
            <p14:sldId id="329"/>
            <p14:sldId id="338"/>
            <p14:sldId id="331"/>
            <p14:sldId id="340"/>
            <p14:sldId id="332"/>
            <p14:sldId id="334"/>
            <p14:sldId id="335"/>
            <p14:sldId id="341"/>
            <p14:sldId id="324"/>
            <p14:sldId id="326"/>
            <p14:sldId id="339"/>
          </p14:sldIdLst>
        </p14:section>
        <p14:section name="Untitled Section" id="{EA515F4E-8C0A-4AA4-8AC4-E09074794DE2}">
          <p14:sldIdLst>
            <p14:sldId id="325"/>
            <p14:sldId id="344"/>
            <p14:sldId id="345"/>
            <p14:sldId id="343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ppy Dewi Puspitawati" initials="PDP" lastIdx="1" clrIdx="0">
    <p:extLst>
      <p:ext uri="{19B8F6BF-5375-455C-9EA6-DF929625EA0E}">
        <p15:presenceInfo xmlns:p15="http://schemas.microsoft.com/office/powerpoint/2012/main" userId="e7afa9888e8f75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3382CE"/>
    <a:srgbClr val="0079B1"/>
    <a:srgbClr val="558ED5"/>
    <a:srgbClr val="FC9937"/>
    <a:srgbClr val="13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0" autoAdjust="0"/>
    <p:restoredTop sz="92790" autoAdjust="0"/>
  </p:normalViewPr>
  <p:slideViewPr>
    <p:cSldViewPr snapToGrid="0" showGuides="1">
      <p:cViewPr varScale="1">
        <p:scale>
          <a:sx n="63" d="100"/>
          <a:sy n="63" d="100"/>
        </p:scale>
        <p:origin x="9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6T10:34:00.313" idx="1">
    <p:pos x="770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6T10:34:00.313" idx="1">
    <p:pos x="770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47F2-121D-4284-B237-7C70B109AD74}" type="datetimeFigureOut">
              <a:rPr lang="en-ID" smtClean="0"/>
              <a:pPr/>
              <a:t>16/09/2018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A5C4-9991-4F38-8A47-9D2F74DE7CB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3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790" y="47736"/>
            <a:ext cx="9090210" cy="7035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0" name="Rectangle 9"/>
          <p:cNvSpPr/>
          <p:nvPr userDrawn="1"/>
        </p:nvSpPr>
        <p:spPr>
          <a:xfrm>
            <a:off x="18471" y="18826"/>
            <a:ext cx="9088615" cy="679950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/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77" y="91664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3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471" y="18826"/>
            <a:ext cx="9088615" cy="679950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42" tIns="42172" rIns="84342" bIns="42172" rtlCol="0" anchor="ctr"/>
          <a:lstStyle/>
          <a:p>
            <a:pPr algn="ctr"/>
            <a:endParaRPr lang="id-ID" sz="1662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0977" y="79138"/>
            <a:ext cx="8963601" cy="670337"/>
          </a:xfrm>
          <a:ln w="3175">
            <a:noFill/>
          </a:ln>
        </p:spPr>
        <p:txBody>
          <a:bodyPr>
            <a:normAutofit/>
          </a:bodyPr>
          <a:lstStyle>
            <a:lvl1pPr>
              <a:defRPr sz="2954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178" y="6356351"/>
            <a:ext cx="2057400" cy="365125"/>
          </a:xfrm>
        </p:spPr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6498-83E4-41E1-BE93-6CA4C14A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65912"/>
            <a:ext cx="9144000" cy="12920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308571"/>
            <a:ext cx="9144000" cy="12052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3382CE"/>
                </a:solidFill>
                <a:latin typeface="Century Gothic"/>
                <a:cs typeface="Century Gothic"/>
              </a:rPr>
              <a:t>Policies and Strategies to Enhance The Quality </a:t>
            </a:r>
            <a:br>
              <a:rPr lang="en-US" sz="2800" b="1" dirty="0">
                <a:solidFill>
                  <a:srgbClr val="3382CE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3382CE"/>
                </a:solidFill>
                <a:latin typeface="Century Gothic"/>
                <a:cs typeface="Century Gothic"/>
              </a:rPr>
              <a:t>Of Early Childhood and Primary Education in Indonesia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224163"/>
            <a:ext cx="1094546" cy="1095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26023" y="5912747"/>
            <a:ext cx="5691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itchFamily="34" charset="0"/>
              </a:rPr>
              <a:t>MINISTRY OF EDUCATION AND CULTURE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Myriad Pro" pitchFamily="34" charset="0"/>
              </a:rPr>
              <a:t>REPUBLIC OF INDONESIA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880714-768B-485D-B111-A89B0C02646C}"/>
              </a:ext>
            </a:extLst>
          </p:cNvPr>
          <p:cNvSpPr txBox="1">
            <a:spLocks/>
          </p:cNvSpPr>
          <p:nvPr/>
        </p:nvSpPr>
        <p:spPr>
          <a:xfrm>
            <a:off x="0" y="3565170"/>
            <a:ext cx="9144000" cy="140306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Hamid Muhammad,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Ph.D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DIRECTOR GENERAL OF PRIMARY AND SECONDARY EDUCATION</a:t>
            </a: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1</a:t>
            </a:r>
            <a:r>
              <a:rPr lang="en-US" sz="1400" b="1" baseline="300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st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 International Conference on Early Childhood and Primary Education</a:t>
            </a: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Malang, East Java September 21</a:t>
            </a:r>
            <a:r>
              <a:rPr lang="en-US" sz="1400" b="1" baseline="300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cs typeface="Myriad Arabic" pitchFamily="50" charset="-78"/>
              </a:rPr>
              <a:t>st 2018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/>
            <a:endParaRPr lang="en-US" sz="1350" dirty="0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  <a:p>
            <a:pPr algn="ctr"/>
            <a:endParaRPr lang="en-US" sz="1350" dirty="0" err="1">
              <a:solidFill>
                <a:schemeClr val="accent1">
                  <a:lumMod val="75000"/>
                </a:schemeClr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937DBE-5991-471B-9F68-F379EC6D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46AA-C626-4EA3-81A8-23B9513EBE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FDCB-5B40-4CE3-A6FB-078CECB2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A179E-091A-4AF9-9B7E-38CFD7DD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0430A-E331-4486-9DA1-1C1764B7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4FBDC-E7DF-4AB7-B8FE-8703CFBC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371047"/>
            <a:ext cx="7985760" cy="5985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1B2AC-EC58-455A-A7B5-9F9C9C5BF1E3}"/>
              </a:ext>
            </a:extLst>
          </p:cNvPr>
          <p:cNvSpPr txBox="1"/>
          <p:nvPr/>
        </p:nvSpPr>
        <p:spPr>
          <a:xfrm flipH="1">
            <a:off x="253997" y="941566"/>
            <a:ext cx="8666482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GOVERNMENT ROLES AND RESPONSIBILITIES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0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9DB9-D4EA-4971-8F4F-43111526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8834"/>
            <a:ext cx="7886700" cy="11753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</a:t>
            </a:r>
            <a:r>
              <a:rPr lang="en-ID" dirty="0" err="1"/>
              <a:t>ccess</a:t>
            </a:r>
            <a:r>
              <a:rPr lang="en-ID" dirty="0"/>
              <a:t> Expansion and </a:t>
            </a:r>
            <a:br>
              <a:rPr lang="en-ID" dirty="0"/>
            </a:br>
            <a:r>
              <a:rPr lang="en-ID" dirty="0"/>
              <a:t>Strengthening The Quality of ECED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A797-7167-4E79-8F11-CC04DB7E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000" dirty="0"/>
              <a:t>Collaboration with relevant Ministry,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Build an Infrastructure Pre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Provision toys for Pre School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Improved quality by doing training </a:t>
            </a:r>
            <a:r>
              <a:rPr lang="en-ID" sz="2000" dirty="0"/>
              <a:t>for Pre School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000" dirty="0"/>
              <a:t>Pre School Teacher Transportation.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78876-FF94-41BA-8368-5835BCCD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Kementerian Pendidikan dan Kebudayaan Republik Indonesia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50DC5-3574-4143-911E-D02905FB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354-6C14-544E-93DE-62755B3828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00174099-58E4-49BC-A813-ABA6ECE12B20}"/>
              </a:ext>
            </a:extLst>
          </p:cNvPr>
          <p:cNvSpPr/>
          <p:nvPr/>
        </p:nvSpPr>
        <p:spPr>
          <a:xfrm>
            <a:off x="3948544" y="3429000"/>
            <a:ext cx="4230256" cy="2694709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There are 9682 Early childhood Institutions in 2697 Villages were assisted by Village Fund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51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" y="246355"/>
            <a:ext cx="8706678" cy="125599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Strengthening of Institutional and Educational 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9778" r="19859" b="30778"/>
          <a:stretch/>
        </p:blipFill>
        <p:spPr>
          <a:xfrm>
            <a:off x="2531675" y="2873800"/>
            <a:ext cx="2326472" cy="1654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7839" y="3358354"/>
            <a:ext cx="296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More than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21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Centres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" y="1569477"/>
            <a:ext cx="2470724" cy="1647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8082" y="1587912"/>
            <a:ext cx="4953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The establishment of SEAMEO CECCEP: Center for the study and advocacy of early childhood education and Family Education in Southeast Asia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1"/>
          <a:stretch/>
        </p:blipFill>
        <p:spPr>
          <a:xfrm>
            <a:off x="4871740" y="4048633"/>
            <a:ext cx="2316307" cy="1494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1639" y="4286326"/>
            <a:ext cx="1942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372 SKB</a:t>
            </a:r>
            <a:r>
              <a:rPr lang="en-US" b="1" dirty="0">
                <a:latin typeface="Century Gothic" panose="020B0502020202020204" pitchFamily="34" charset="0"/>
              </a:rPr>
              <a:t> have changed functions become units of the Non Formal Education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205CAF4-D85C-4CD5-BCDC-8F623A04E8A8}"/>
              </a:ext>
            </a:extLst>
          </p:cNvPr>
          <p:cNvSpPr txBox="1"/>
          <p:nvPr/>
        </p:nvSpPr>
        <p:spPr>
          <a:xfrm>
            <a:off x="348196" y="4539748"/>
            <a:ext cx="1900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SEAMOLEC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RECFON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SEAQIS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SEAQIM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BIOTROP</a:t>
            </a:r>
            <a:endParaRPr lang="en-US" dirty="0">
              <a:latin typeface="Century Gothic" panose="020B0502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b="1" dirty="0">
                <a:latin typeface="Century Gothic" panose="020B0502020202020204" pitchFamily="34" charset="0"/>
                <a:cs typeface="Arial Narrow" panose="020B0604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0ED9BD41-3F33-48DB-8CEC-40993480C773}"/>
              </a:ext>
            </a:extLst>
          </p:cNvPr>
          <p:cNvSpPr txBox="1"/>
          <p:nvPr/>
        </p:nvSpPr>
        <p:spPr>
          <a:xfrm>
            <a:off x="344280" y="3488686"/>
            <a:ext cx="1900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Development cooperation </a:t>
            </a:r>
            <a:r>
              <a:rPr lang="en-US" sz="1500" b="1" dirty="0" err="1">
                <a:latin typeface="Century Gothic" panose="020B0502020202020204" pitchFamily="34" charset="0"/>
              </a:rPr>
              <a:t>programmes</a:t>
            </a:r>
            <a:r>
              <a:rPr lang="en-US" sz="1500" b="1" dirty="0">
                <a:latin typeface="Century Gothic" panose="020B0502020202020204" pitchFamily="34" charset="0"/>
              </a:rPr>
              <a:t> with</a:t>
            </a:r>
            <a:endParaRPr lang="id-ID" sz="1500" b="1" dirty="0">
              <a:latin typeface="Century Gothic" panose="020B0502020202020204" pitchFamily="34" charset="0"/>
            </a:endParaRPr>
          </a:p>
        </p:txBody>
      </p:sp>
      <p:sp>
        <p:nvSpPr>
          <p:cNvPr id="11" name="Panah: Bawah 10">
            <a:extLst>
              <a:ext uri="{FF2B5EF4-FFF2-40B4-BE49-F238E27FC236}">
                <a16:creationId xmlns:a16="http://schemas.microsoft.com/office/drawing/2014/main" id="{20AC3FC8-9002-4764-BA5E-BE49E377FD50}"/>
              </a:ext>
            </a:extLst>
          </p:cNvPr>
          <p:cNvSpPr/>
          <p:nvPr/>
        </p:nvSpPr>
        <p:spPr>
          <a:xfrm>
            <a:off x="1025371" y="4273516"/>
            <a:ext cx="545977" cy="23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1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91924" y="1442523"/>
            <a:ext cx="7557302" cy="3285729"/>
            <a:chOff x="1791191" y="1053743"/>
            <a:chExt cx="10076402" cy="4380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03"/>
            <a:stretch/>
          </p:blipFill>
          <p:spPr>
            <a:xfrm>
              <a:off x="1993008" y="1053743"/>
              <a:ext cx="9309462" cy="438097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 rot="1512235">
              <a:off x="1791191" y="3458424"/>
              <a:ext cx="1842012" cy="1651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9666906">
              <a:off x="10025581" y="2633674"/>
              <a:ext cx="1842012" cy="1651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8458" y="4310665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6.000</a:t>
            </a:r>
          </a:p>
          <a:p>
            <a:pPr algn="ctr"/>
            <a:r>
              <a:rPr lang="en-US" sz="1050" dirty="0">
                <a:solidFill>
                  <a:srgbClr val="0070C0"/>
                </a:solidFill>
                <a:latin typeface="Century Gothic" panose="020B0502020202020204" pitchFamily="34" charset="0"/>
              </a:rPr>
              <a:t>Educational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9134" y="1858519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&gt; 10.000</a:t>
            </a:r>
          </a:p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Educational unit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3275" y="2999751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5528" y="3172765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79307" y="1640525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Century Gothic" panose="020B0502020202020204" pitchFamily="34" charset="0"/>
              </a:rPr>
              <a:t>&gt; 30.000</a:t>
            </a:r>
          </a:p>
          <a:p>
            <a:pPr algn="ctr"/>
            <a:r>
              <a:rPr lang="en-US" sz="1050" dirty="0">
                <a:solidFill>
                  <a:schemeClr val="accent4"/>
                </a:solidFill>
                <a:latin typeface="Century Gothic" panose="020B0502020202020204" pitchFamily="34" charset="0"/>
              </a:rPr>
              <a:t>Educational unit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3448" y="2762677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8090" y="4068690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  <a:t>&gt; 20.000</a:t>
            </a:r>
          </a:p>
          <a:p>
            <a:pPr algn="ctr"/>
            <a:r>
              <a:rPr lang="en-US" sz="1050" dirty="0">
                <a:solidFill>
                  <a:schemeClr val="accent2"/>
                </a:solidFill>
                <a:latin typeface="Century Gothic" panose="020B0502020202020204" pitchFamily="34" charset="0"/>
              </a:rPr>
              <a:t>Educational unit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48090" y="2933156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38805" y="2676506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81226" y="3796264"/>
            <a:ext cx="1547949" cy="417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&gt; 40.000</a:t>
            </a:r>
          </a:p>
          <a:p>
            <a:pPr algn="ctr"/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Educational unit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0541" y="5067254"/>
            <a:ext cx="34572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Century Gothic" panose="020B0502020202020204" pitchFamily="34" charset="0"/>
              </a:rPr>
              <a:t>It  required the local government  support in the budget and cooperation in doing  guidance to achieve the national standards of education 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927951"/>
            <a:ext cx="91910" cy="4669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981" y="927950"/>
            <a:ext cx="291054" cy="4669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106" y="953191"/>
            <a:ext cx="5103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latin typeface="Century Gothic" panose="020B0502020202020204" pitchFamily="34" charset="0"/>
              </a:rPr>
              <a:t>Target Achievement of Quality Development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98935" y="4747364"/>
            <a:ext cx="1701606" cy="322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dirty="0">
                <a:latin typeface="Century Gothic" panose="020B0502020202020204" pitchFamily="34" charset="0"/>
              </a:rPr>
              <a:t>Target of Strategic Plan 2017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8935" y="5082303"/>
            <a:ext cx="1701606" cy="695365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260" indent="-170260">
              <a:lnSpc>
                <a:spcPct val="150000"/>
              </a:lnSpc>
              <a:buAutoNum type="arabicPeriod"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PAUD : 5.759 </a:t>
            </a:r>
            <a:r>
              <a:rPr lang="en-GB" sz="900" b="1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lnstitutions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0260" indent="-170260">
              <a:lnSpc>
                <a:spcPct val="150000"/>
              </a:lnSpc>
              <a:buAutoNum type="arabicPeriod"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LKP : 3.500 institutions</a:t>
            </a:r>
          </a:p>
          <a:p>
            <a:pPr marL="170260" indent="-170260">
              <a:lnSpc>
                <a:spcPct val="150000"/>
              </a:lnSpc>
              <a:buAutoNum type="arabicPeriod"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PKBM : 995 institutions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21943605-28D2-BA40-8553-314FF242243D}"/>
              </a:ext>
            </a:extLst>
          </p:cNvPr>
          <p:cNvGrpSpPr/>
          <p:nvPr/>
        </p:nvGrpSpPr>
        <p:grpSpPr>
          <a:xfrm rot="5400000">
            <a:off x="921553" y="1209178"/>
            <a:ext cx="93998" cy="872838"/>
            <a:chOff x="914398" y="2410691"/>
            <a:chExt cx="193964" cy="180109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85B562-4A5B-9B4A-AF81-8A6BA287CFB5}"/>
                </a:ext>
              </a:extLst>
            </p:cNvPr>
            <p:cNvSpPr/>
            <p:nvPr/>
          </p:nvSpPr>
          <p:spPr>
            <a:xfrm>
              <a:off x="914398" y="2410691"/>
              <a:ext cx="193964" cy="1939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55CDBE4-280C-BE45-BDF5-DF20E6E18297}"/>
                </a:ext>
              </a:extLst>
            </p:cNvPr>
            <p:cNvSpPr/>
            <p:nvPr/>
          </p:nvSpPr>
          <p:spPr>
            <a:xfrm>
              <a:off x="914398" y="2812473"/>
              <a:ext cx="193964" cy="1939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EA24E3-0912-374C-A5B6-126EF03A3F1B}"/>
                </a:ext>
              </a:extLst>
            </p:cNvPr>
            <p:cNvSpPr/>
            <p:nvPr/>
          </p:nvSpPr>
          <p:spPr>
            <a:xfrm>
              <a:off x="914398" y="3214255"/>
              <a:ext cx="193964" cy="193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AF75D0-B54B-6B42-9AA4-CA3EA7AE2264}"/>
                </a:ext>
              </a:extLst>
            </p:cNvPr>
            <p:cNvSpPr/>
            <p:nvPr/>
          </p:nvSpPr>
          <p:spPr>
            <a:xfrm>
              <a:off x="914398" y="3616037"/>
              <a:ext cx="193964" cy="1939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D775BFF-2434-874D-99B9-5691DEA5F081}"/>
                </a:ext>
              </a:extLst>
            </p:cNvPr>
            <p:cNvSpPr/>
            <p:nvPr/>
          </p:nvSpPr>
          <p:spPr>
            <a:xfrm>
              <a:off x="914398" y="4017819"/>
              <a:ext cx="193964" cy="1939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65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A32D-CDA6-4A76-AC4A-7BF14919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2972"/>
            <a:ext cx="7886700" cy="216471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BASIC EDUCATION</a:t>
            </a:r>
            <a:br>
              <a:rPr lang="en-US" sz="3200" dirty="0"/>
            </a:br>
            <a:r>
              <a:rPr lang="en-US" sz="3200" dirty="0"/>
              <a:t>PRIMARY AND SECONDARY EDUCATION</a:t>
            </a:r>
            <a:endParaRPr lang="en-ID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ACFE80-2964-46D3-843F-6EEC7645D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" y="2952751"/>
            <a:ext cx="4795520" cy="2702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160C-4FA8-4E41-9097-A4828D41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897A6-2253-4395-8EB0-CB132F69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75" y="4129724"/>
            <a:ext cx="4323403" cy="27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095" y="620775"/>
            <a:ext cx="45288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Profile of Basic Education</a:t>
            </a:r>
          </a:p>
          <a:p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Year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2" y="743141"/>
            <a:ext cx="213415" cy="3808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7703" y="556976"/>
            <a:ext cx="85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095" y="4197960"/>
            <a:ext cx="650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dirty="0">
                <a:latin typeface="Century Gothic" panose="020B0502020202020204" pitchFamily="34" charset="0"/>
              </a:rPr>
              <a:t>Source: </a:t>
            </a:r>
            <a:r>
              <a:rPr lang="en-ID" sz="1400" dirty="0" err="1">
                <a:latin typeface="Century Gothic" panose="020B0502020202020204" pitchFamily="34" charset="0"/>
              </a:rPr>
              <a:t>Center</a:t>
            </a:r>
            <a:r>
              <a:rPr lang="en-ID" sz="1400" dirty="0">
                <a:latin typeface="Century Gothic" panose="020B0502020202020204" pitchFamily="34" charset="0"/>
              </a:rPr>
              <a:t> for Educational Data and Statistics and Culture, MOEC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48999B1-74D6-DE4B-8602-74A8BE59E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095"/>
              </p:ext>
            </p:extLst>
          </p:nvPr>
        </p:nvGraphicFramePr>
        <p:xfrm>
          <a:off x="569095" y="1932547"/>
          <a:ext cx="8075397" cy="18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4991760" imgH="1142640" progId="Excel.Sheet.12">
                  <p:embed/>
                </p:oleObj>
              </mc:Choice>
              <mc:Fallback>
                <p:oleObj name="Worksheet" r:id="rId4" imgW="4991760" imgH="1142640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95" y="1932547"/>
                        <a:ext cx="8075397" cy="1846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95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238A-1C51-4F47-8C41-CD21E90C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7315F-FE86-4011-A03A-0AF901BE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AC6B-4004-4863-A98B-F19F27F4C4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814" y="1630348"/>
            <a:ext cx="8599055" cy="4592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B2CB92-D21E-404F-B00D-5D2A74B7FE14}"/>
              </a:ext>
            </a:extLst>
          </p:cNvPr>
          <p:cNvSpPr/>
          <p:nvPr/>
        </p:nvSpPr>
        <p:spPr>
          <a:xfrm>
            <a:off x="569095" y="620775"/>
            <a:ext cx="5997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Gross Enrolment Ratio 2014 - 2017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3E6BD-7610-46DE-A13C-54F21F593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2" y="743141"/>
            <a:ext cx="213415" cy="3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3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0CDF-E9B8-4C3D-B4DD-878C08F6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5A83D3-427B-4E12-AE45-6E04E80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5F0F8-A0C9-47D6-AC11-F4474CD6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4" y="416561"/>
            <a:ext cx="7887546" cy="59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3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E2289-A016-1A49-ADA6-4EA71820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1" b="809"/>
          <a:stretch/>
        </p:blipFill>
        <p:spPr>
          <a:xfrm>
            <a:off x="92766" y="85534"/>
            <a:ext cx="8951812" cy="6635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587F8-3C24-4B42-99E0-5CC2F897E82C}"/>
              </a:ext>
            </a:extLst>
          </p:cNvPr>
          <p:cNvSpPr txBox="1"/>
          <p:nvPr/>
        </p:nvSpPr>
        <p:spPr>
          <a:xfrm>
            <a:off x="500453" y="159026"/>
            <a:ext cx="814309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Improving The Quality of Basic Education </a:t>
            </a:r>
          </a:p>
        </p:txBody>
      </p:sp>
    </p:spTree>
    <p:extLst>
      <p:ext uri="{BB962C8B-B14F-4D97-AF65-F5344CB8AC3E}">
        <p14:creationId xmlns:p14="http://schemas.microsoft.com/office/powerpoint/2010/main" val="174500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9A09-336B-4563-91C9-27E93C1B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35C13-4CBC-4124-86E2-5CE4F48F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F780DD5-E721-4F71-8E0D-5264EBA0BF8C}"/>
              </a:ext>
            </a:extLst>
          </p:cNvPr>
          <p:cNvSpPr/>
          <p:nvPr/>
        </p:nvSpPr>
        <p:spPr>
          <a:xfrm>
            <a:off x="99422" y="79138"/>
            <a:ext cx="9044578" cy="677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15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2-07 at 8.38.5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7760" r="7846" b="6285"/>
          <a:stretch/>
        </p:blipFill>
        <p:spPr>
          <a:xfrm>
            <a:off x="69275" y="1010836"/>
            <a:ext cx="8975304" cy="5750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095" y="620775"/>
            <a:ext cx="6388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Indonesian Educational 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2" y="743141"/>
            <a:ext cx="213415" cy="3808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7703" y="556976"/>
            <a:ext cx="85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35C13-4CBC-4124-86E2-5CE4F48F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7DFD9-652C-4CDB-A592-EF13B52F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D1D64-4FC6-45F7-9E8D-1D50D3F43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6" y="584006"/>
            <a:ext cx="6146165" cy="2241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328A81-02AE-42D2-8509-8F6351F7C763}"/>
              </a:ext>
            </a:extLst>
          </p:cNvPr>
          <p:cNvSpPr txBox="1"/>
          <p:nvPr/>
        </p:nvSpPr>
        <p:spPr>
          <a:xfrm>
            <a:off x="304800" y="3281680"/>
            <a:ext cx="1473200" cy="109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00E2C-8E5B-40E5-848A-FA2BBCB06C8A}"/>
              </a:ext>
            </a:extLst>
          </p:cNvPr>
          <p:cNvSpPr txBox="1"/>
          <p:nvPr/>
        </p:nvSpPr>
        <p:spPr>
          <a:xfrm>
            <a:off x="910038" y="3281680"/>
            <a:ext cx="2153603" cy="2308324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Character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Religious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Nationalism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Integrity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Collaboration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independent </a:t>
            </a:r>
            <a:endParaRPr lang="en-ID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563CB-C5C6-4428-9665-CBDDF6AB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597" y="3484879"/>
            <a:ext cx="1475360" cy="1091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6848FD-23B5-4CBF-80EA-5DE71D38824D}"/>
              </a:ext>
            </a:extLst>
          </p:cNvPr>
          <p:cNvSpPr txBox="1"/>
          <p:nvPr/>
        </p:nvSpPr>
        <p:spPr>
          <a:xfrm>
            <a:off x="3251200" y="3363370"/>
            <a:ext cx="2413330" cy="33239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Literacy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language and literature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Numeracy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Science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Financial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Culture and citizenship</a:t>
            </a:r>
          </a:p>
          <a:p>
            <a:endParaRPr lang="en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2DD56A-C966-4663-83C2-F36F5DA0CF79}"/>
              </a:ext>
            </a:extLst>
          </p:cNvPr>
          <p:cNvSpPr txBox="1"/>
          <p:nvPr/>
        </p:nvSpPr>
        <p:spPr>
          <a:xfrm>
            <a:off x="5960828" y="3363370"/>
            <a:ext cx="2576988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Competencies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Crithical</a:t>
            </a:r>
            <a:r>
              <a:rPr lang="en-US" sz="2400" dirty="0">
                <a:solidFill>
                  <a:schemeClr val="bg1"/>
                </a:solidFill>
              </a:rPr>
              <a:t> thinking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Creativity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Communication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collaboration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69" y="1121410"/>
            <a:ext cx="9121331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758779" y="5739733"/>
            <a:ext cx="1310164" cy="174012"/>
          </a:xfrm>
          <a:custGeom>
            <a:avLst/>
            <a:gdLst/>
            <a:ahLst/>
            <a:cxnLst/>
            <a:rect l="l" t="t" r="r" b="b"/>
            <a:pathLst>
              <a:path w="1746885" h="232016">
                <a:moveTo>
                  <a:pt x="0" y="232016"/>
                </a:moveTo>
                <a:lnTo>
                  <a:pt x="1746885" y="232016"/>
                </a:lnTo>
                <a:lnTo>
                  <a:pt x="1746885" y="0"/>
                </a:lnTo>
                <a:lnTo>
                  <a:pt x="0" y="0"/>
                </a:lnTo>
                <a:lnTo>
                  <a:pt x="0" y="23201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3BC3E-086D-4CC4-97E2-02A2CE5E7F13}"/>
              </a:ext>
            </a:extLst>
          </p:cNvPr>
          <p:cNvSpPr txBox="1"/>
          <p:nvPr/>
        </p:nvSpPr>
        <p:spPr>
          <a:xfrm flipH="1">
            <a:off x="22621" y="944255"/>
            <a:ext cx="9121331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 Building Reinforcement and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 Activities </a:t>
            </a:r>
            <a:endParaRPr lang="en-I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3E505A-9E4A-4569-86B2-EF9D1C913093}"/>
              </a:ext>
            </a:extLst>
          </p:cNvPr>
          <p:cNvSpPr/>
          <p:nvPr/>
        </p:nvSpPr>
        <p:spPr>
          <a:xfrm>
            <a:off x="1026160" y="2489200"/>
            <a:ext cx="217424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INTRA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CDBE9-14B1-4F3F-8946-4E6BD37B0A26}"/>
              </a:ext>
            </a:extLst>
          </p:cNvPr>
          <p:cNvSpPr/>
          <p:nvPr/>
        </p:nvSpPr>
        <p:spPr>
          <a:xfrm>
            <a:off x="3637280" y="2489200"/>
            <a:ext cx="484632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 &amp; EXTRA CURRICULAR</a:t>
            </a:r>
            <a:endParaRPr lang="en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8874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7767" y="2602677"/>
            <a:ext cx="8838686" cy="67033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54" b="1" kern="120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/>
              <a:t>Thank You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9152" y="3337182"/>
            <a:ext cx="856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28" y="2538509"/>
            <a:ext cx="693467" cy="6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4462"/>
            <a:ext cx="7886700" cy="9252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b="1" dirty="0"/>
              <a:t>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100"/>
            <a:ext cx="7886700" cy="4834859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lphaUcPeriod"/>
            </a:pPr>
            <a:r>
              <a:rPr lang="en-ID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Revolution</a:t>
            </a:r>
          </a:p>
          <a:p>
            <a:pPr marL="602456" indent="-217885">
              <a:buFont typeface="Wingdings" pitchFamily="2" charset="2"/>
              <a:buChar char="Ø"/>
            </a:pPr>
            <a:r>
              <a:rPr lang="en-ID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Improvement</a:t>
            </a:r>
          </a:p>
          <a:p>
            <a:pPr marL="602456" indent="-217885">
              <a:buFont typeface="Wingdings" pitchFamily="2" charset="2"/>
              <a:buChar char="Ø"/>
            </a:pP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 technology that could change conventional activities</a:t>
            </a:r>
          </a:p>
          <a:p>
            <a:pPr marL="602456" indent="-217885">
              <a:buFont typeface="Wingdings" pitchFamily="2" charset="2"/>
              <a:buChar char="Ø"/>
            </a:pP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destruction (work that replaced the machine</a:t>
            </a: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/robot)</a:t>
            </a:r>
          </a:p>
          <a:p>
            <a:pPr marL="602456" indent="-217885">
              <a:buFont typeface="Wingdings" pitchFamily="2" charset="2"/>
              <a:buChar char="Ø"/>
            </a:pPr>
            <a:endParaRPr lang="en-ID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4813" indent="-404813">
              <a:buNone/>
            </a:pP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Globalisation</a:t>
            </a:r>
          </a:p>
          <a:p>
            <a:pPr marL="628650" indent="-242888">
              <a:buFont typeface="Wingdings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decree of the presence of foreign school for early childhood education</a:t>
            </a:r>
            <a:endParaRPr lang="en-ID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4813" indent="-20241">
              <a:buFont typeface="Wingdings" pitchFamily="2" charset="2"/>
              <a:buChar char="Ø"/>
            </a:pP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cultures are more trustworthy; </a:t>
            </a:r>
          </a:p>
          <a:p>
            <a:pPr marL="628650" indent="-242888">
              <a:buFont typeface="Wingdings" pitchFamily="2" charset="2"/>
              <a:buChar char="Ø"/>
            </a:pPr>
            <a:r>
              <a:rPr lang="en-ID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 n and primary education gap service is getting wide based socioeconomic disparities</a:t>
            </a:r>
            <a:endParaRPr lang="en-ID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AutoNum type="alphaUcPeriod" startAt="3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115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080"/>
            <a:ext cx="7886700" cy="773633"/>
          </a:xfrm>
        </p:spPr>
        <p:txBody>
          <a:bodyPr>
            <a:noAutofit/>
          </a:bodyPr>
          <a:lstStyle/>
          <a:p>
            <a:r>
              <a:rPr lang="en-US" sz="4800" b="1" dirty="0"/>
              <a:t> CHALLENGES</a:t>
            </a:r>
            <a:endParaRPr lang="en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101"/>
            <a:ext cx="7886700" cy="4139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 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born in 2010 are, including Alpha, with criteria: </a:t>
            </a:r>
          </a:p>
          <a:p>
            <a:pPr marL="809625" indent="-423863" defTabSz="404813">
              <a:buFont typeface="Wingdings" pitchFamily="2" charset="2"/>
              <a:buChar char="Ø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lots of birth that which will make a tight competition between others, </a:t>
            </a:r>
          </a:p>
          <a:p>
            <a:pPr marL="809625" indent="-423863" defTabSz="404813">
              <a:buFont typeface="Wingdings" pitchFamily="2" charset="2"/>
              <a:buChar char="Ø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Addicted to technology, 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level will be higher so an early good preparation for pre school education is important as a Z 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Alpha</a:t>
            </a:r>
          </a:p>
          <a:p>
            <a:pPr marL="404813" indent="-404813" defTabSz="404813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eneration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0" defTabSz="404813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7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8E0F-E11C-4D70-B21E-D178D0A8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79138"/>
            <a:ext cx="4145280" cy="670337"/>
          </a:xfrm>
        </p:spPr>
        <p:txBody>
          <a:bodyPr/>
          <a:lstStyle/>
          <a:p>
            <a:r>
              <a:rPr lang="en-US" dirty="0"/>
              <a:t>ECED</a:t>
            </a:r>
            <a:r>
              <a:rPr lang="en-US" dirty="0">
                <a:solidFill>
                  <a:schemeClr val="tx1"/>
                </a:solidFill>
              </a:rPr>
              <a:t>ECED PROFILE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9D268-CE75-4C84-8B2A-1EC74D6C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82A38-DF73-45B1-B1CB-158D0A6A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589281"/>
            <a:ext cx="9144000" cy="576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051A4-A344-40CE-9889-58858888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852" y="4824732"/>
            <a:ext cx="2813685" cy="187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C89D-2CB5-4BF4-BD5E-BFA9A7064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37" y="4824732"/>
            <a:ext cx="2918143" cy="1875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5FF2B-8C9E-4565-A60E-7B062D69A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" y="4824732"/>
            <a:ext cx="3310572" cy="18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6469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ECED Participation Age </a:t>
            </a:r>
            <a:r>
              <a:rPr lang="id-ID" sz="3200" dirty="0"/>
              <a:t>0-6 </a:t>
            </a:r>
            <a:r>
              <a:rPr lang="en-US" sz="3200" dirty="0"/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656080"/>
            <a:ext cx="7335982" cy="41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3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7c68f82b4a5b4f86ae22173dbc618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" y="2345028"/>
            <a:ext cx="4791737" cy="393643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539"/>
            <a:ext cx="7983940" cy="662508"/>
          </a:xfrm>
        </p:spPr>
        <p:txBody>
          <a:bodyPr>
            <a:normAutofit/>
          </a:bodyPr>
          <a:lstStyle/>
          <a:p>
            <a:r>
              <a:rPr lang="en-US" sz="4000" dirty="0"/>
              <a:t>How Important Pre School Quality</a:t>
            </a:r>
            <a:endParaRPr lang="id-ID" sz="4000" dirty="0"/>
          </a:p>
        </p:txBody>
      </p:sp>
      <p:sp>
        <p:nvSpPr>
          <p:cNvPr id="10" name="Rectangle 9"/>
          <p:cNvSpPr/>
          <p:nvPr/>
        </p:nvSpPr>
        <p:spPr>
          <a:xfrm>
            <a:off x="254242" y="707845"/>
            <a:ext cx="8595830" cy="923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1" tIns="45716" rIns="91431" bIns="45716">
            <a:spAutoFit/>
          </a:bodyPr>
          <a:lstStyle/>
          <a:p>
            <a:pPr defTabSz="457131">
              <a:buSzPct val="105000"/>
              <a:defRPr/>
            </a:pPr>
            <a:r>
              <a:rPr lang="en-US" altLang="en-US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</a:t>
            </a:r>
            <a:r>
              <a:rPr lang="id-ID" alt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ains</a:t>
            </a: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defTabSz="457131">
              <a:buSzPct val="105000"/>
              <a:defRPr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fastest period of brain development occurs in the first phase of life ; the good quality of brain development could be last for a long time.</a:t>
            </a:r>
          </a:p>
        </p:txBody>
      </p:sp>
      <p:pic>
        <p:nvPicPr>
          <p:cNvPr id="19460" name="Picture 4" descr="F:\Presenta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34" y="2268194"/>
            <a:ext cx="4076916" cy="277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49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56A5-5573-4259-9AB4-5827B5C1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6498-83E4-41E1-BE93-6CA4C14A85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B39EB-6D35-4862-A0B9-3784511B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39763"/>
            <a:ext cx="8108950" cy="6081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5DAF1-8CCA-4C16-B4AD-123E1D054E22}"/>
              </a:ext>
            </a:extLst>
          </p:cNvPr>
          <p:cNvSpPr/>
          <p:nvPr/>
        </p:nvSpPr>
        <p:spPr>
          <a:xfrm>
            <a:off x="1391920" y="3799840"/>
            <a:ext cx="6675120" cy="141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Quality of early childhood development heavily influences health, economic and social outcomes for individuals and society at large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There are great economic gains to be had by  investing in early childhood development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E8E0E-C32D-4983-822B-DF79E36DEB19}"/>
              </a:ext>
            </a:extLst>
          </p:cNvPr>
          <p:cNvSpPr txBox="1"/>
          <p:nvPr/>
        </p:nvSpPr>
        <p:spPr>
          <a:xfrm>
            <a:off x="1168400" y="572214"/>
            <a:ext cx="68072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IMPORTANCE  OF QUALITY IN ECED</a:t>
            </a:r>
            <a:endParaRPr lang="en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3044FB-4815-4B9C-AF59-2D6D5454486C}"/>
              </a:ext>
            </a:extLst>
          </p:cNvPr>
          <p:cNvSpPr/>
          <p:nvPr/>
        </p:nvSpPr>
        <p:spPr>
          <a:xfrm>
            <a:off x="3684884" y="2831389"/>
            <a:ext cx="1791496" cy="161848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b="1" dirty="0">
                <a:solidFill>
                  <a:sysClr val="windowText" lastClr="000000"/>
                </a:solidFill>
              </a:rPr>
              <a:t>Policy of Director General of Pre School Education and Community 2018</a:t>
            </a:r>
            <a:endParaRPr lang="id-ID" sz="13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93FCD0FC-B9EE-40E3-8CB1-32D1C9E184D3}"/>
              </a:ext>
            </a:extLst>
          </p:cNvPr>
          <p:cNvSpPr txBox="1"/>
          <p:nvPr/>
        </p:nvSpPr>
        <p:spPr>
          <a:xfrm>
            <a:off x="2772544" y="1267353"/>
            <a:ext cx="3389051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Century Gothic" panose="020B0502020202020204" pitchFamily="34" charset="0"/>
              </a:rPr>
              <a:t>Access expansion and strengthening the Pre School Program and community on target, process, and study achievement</a:t>
            </a:r>
            <a:endParaRPr lang="id-ID" sz="1350" b="1" dirty="0"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568ED3-8F65-4FB7-97CA-4DD01B0F9FC1}"/>
              </a:ext>
            </a:extLst>
          </p:cNvPr>
          <p:cNvSpPr/>
          <p:nvPr/>
        </p:nvSpPr>
        <p:spPr>
          <a:xfrm>
            <a:off x="4268946" y="2193458"/>
            <a:ext cx="532661" cy="49271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1</a:t>
            </a:r>
            <a:endParaRPr lang="id-ID" sz="2100" b="1" dirty="0">
              <a:latin typeface="Century Gothic" panose="020B0502020202020204" pitchFamily="34" charset="0"/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7F5DA85F-9FBD-4EB7-8036-ECE702B4EA43}"/>
              </a:ext>
            </a:extLst>
          </p:cNvPr>
          <p:cNvSpPr txBox="1"/>
          <p:nvPr/>
        </p:nvSpPr>
        <p:spPr>
          <a:xfrm>
            <a:off x="6099753" y="2610993"/>
            <a:ext cx="2807717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entury Gothic" panose="020B0502020202020204" pitchFamily="34" charset="0"/>
              </a:rPr>
              <a:t>Strengthen the quality of early childhood Education unit and community which is accredited, independent and competitiveness</a:t>
            </a:r>
            <a:endParaRPr lang="id-ID" sz="1350" b="1" dirty="0">
              <a:latin typeface="Century Gothic" panose="020B05020202020202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A1358323-6E42-4C35-9866-629FFAF1F669}"/>
              </a:ext>
            </a:extLst>
          </p:cNvPr>
          <p:cNvSpPr txBox="1"/>
          <p:nvPr/>
        </p:nvSpPr>
        <p:spPr>
          <a:xfrm>
            <a:off x="610837" y="4406039"/>
            <a:ext cx="28077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latin typeface="Century Gothic" panose="020B0502020202020204" pitchFamily="34" charset="0"/>
              </a:rPr>
              <a:t>Enhancing the cooperation to the Central Government, regions and stakeholders in determining the ecosystem for early childhood education and community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2E307C-AB88-4380-8934-855D3A077C6B}"/>
              </a:ext>
            </a:extLst>
          </p:cNvPr>
          <p:cNvSpPr/>
          <p:nvPr/>
        </p:nvSpPr>
        <p:spPr>
          <a:xfrm>
            <a:off x="5476380" y="2807323"/>
            <a:ext cx="532661" cy="49271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2</a:t>
            </a:r>
            <a:endParaRPr lang="id-ID" sz="2100" b="1" dirty="0">
              <a:latin typeface="Century Gothic" panose="020B0502020202020204" pitchFamily="34" charset="0"/>
            </a:endParaRPr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87FF0D27-997C-461D-AA4C-1CF089B4CC53}"/>
              </a:ext>
            </a:extLst>
          </p:cNvPr>
          <p:cNvSpPr txBox="1"/>
          <p:nvPr/>
        </p:nvSpPr>
        <p:spPr>
          <a:xfrm>
            <a:off x="5580916" y="4420807"/>
            <a:ext cx="2926769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entury Gothic" panose="020B0502020202020204" pitchFamily="34" charset="0"/>
              </a:rPr>
              <a:t>Modernize and learning innovation of early childhood education and community in accordance with the era, science and technology and local wisdom</a:t>
            </a:r>
            <a:endParaRPr lang="id-ID" sz="1350" b="1" dirty="0">
              <a:latin typeface="Century Gothic" panose="020B0502020202020204" pitchFamily="34" charset="0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id="{378422E5-D215-4733-A7E9-0FB3CEA4B8B9}"/>
              </a:ext>
            </a:extLst>
          </p:cNvPr>
          <p:cNvSpPr txBox="1"/>
          <p:nvPr/>
        </p:nvSpPr>
        <p:spPr>
          <a:xfrm>
            <a:off x="341480" y="2564445"/>
            <a:ext cx="265762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Century Gothic" panose="020B0502020202020204" pitchFamily="34" charset="0"/>
              </a:rPr>
              <a:t>Preserving the region free of corruption and constantly improve governance accountable and transparent</a:t>
            </a:r>
            <a:endParaRPr lang="en-GB" sz="15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AD8-A55C-4B35-ABCD-9AF0EB2A9507}"/>
              </a:ext>
            </a:extLst>
          </p:cNvPr>
          <p:cNvSpPr/>
          <p:nvPr/>
        </p:nvSpPr>
        <p:spPr>
          <a:xfrm>
            <a:off x="3418554" y="4260086"/>
            <a:ext cx="532661" cy="49271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4</a:t>
            </a:r>
            <a:endParaRPr lang="id-ID" sz="2100" b="1" dirty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4C3893-6D98-41F4-8780-F64FF323C6F5}"/>
              </a:ext>
            </a:extLst>
          </p:cNvPr>
          <p:cNvSpPr/>
          <p:nvPr/>
        </p:nvSpPr>
        <p:spPr>
          <a:xfrm>
            <a:off x="3044456" y="2814379"/>
            <a:ext cx="532661" cy="49271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5</a:t>
            </a:r>
            <a:endParaRPr lang="id-ID" sz="2100" b="1" dirty="0">
              <a:latin typeface="Century Gothic" panose="020B0502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40EF8F-A313-4D0F-A48E-31FE09EEAF58}"/>
              </a:ext>
            </a:extLst>
          </p:cNvPr>
          <p:cNvSpPr/>
          <p:nvPr/>
        </p:nvSpPr>
        <p:spPr>
          <a:xfrm>
            <a:off x="5048254" y="4314664"/>
            <a:ext cx="532661" cy="49271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3</a:t>
            </a:r>
            <a:endParaRPr lang="id-ID" sz="2100" b="1" dirty="0">
              <a:latin typeface="Century Gothic" panose="020B0502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0BC4FA-84BE-403D-B3C1-38CBFA55F82A}"/>
              </a:ext>
            </a:extLst>
          </p:cNvPr>
          <p:cNvSpPr txBox="1">
            <a:spLocks/>
          </p:cNvSpPr>
          <p:nvPr/>
        </p:nvSpPr>
        <p:spPr>
          <a:xfrm>
            <a:off x="372757" y="252723"/>
            <a:ext cx="8229600" cy="804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32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b="1" dirty="0">
                <a:solidFill>
                  <a:sysClr val="windowText" lastClr="000000"/>
                </a:solidFill>
                <a:latin typeface="Calibri"/>
              </a:rPr>
              <a:t>Policy of ECED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720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2252</TotalTime>
  <Words>625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Century Gothic</vt:lpstr>
      <vt:lpstr>Myriad Arabic</vt:lpstr>
      <vt:lpstr>Myriad Pro</vt:lpstr>
      <vt:lpstr>Times New Roman</vt:lpstr>
      <vt:lpstr>Wingdings</vt:lpstr>
      <vt:lpstr>Office Theme</vt:lpstr>
      <vt:lpstr>Worksheet</vt:lpstr>
      <vt:lpstr>Policies and Strategies to Enhance The Quality  Of Early Childhood and Primary Education in Indonesia</vt:lpstr>
      <vt:lpstr>PowerPoint Presentation</vt:lpstr>
      <vt:lpstr> CHALLENGES</vt:lpstr>
      <vt:lpstr> CHALLENGES</vt:lpstr>
      <vt:lpstr>ECEDECED PROFILE</vt:lpstr>
      <vt:lpstr>ECED Participation Age 0-6  </vt:lpstr>
      <vt:lpstr>How Important Pre School Quality</vt:lpstr>
      <vt:lpstr>PowerPoint Presentation</vt:lpstr>
      <vt:lpstr>PowerPoint Presentation</vt:lpstr>
      <vt:lpstr>PowerPoint Presentation</vt:lpstr>
      <vt:lpstr>Access Expansion and  Strengthening The Quality of ECED</vt:lpstr>
      <vt:lpstr>Strengthening of Institutional and Educational Units</vt:lpstr>
      <vt:lpstr>PowerPoint Presentation</vt:lpstr>
      <vt:lpstr>BASIC EDUCATION PRIMARY AND SECONDARY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Kusuma</dc:creator>
  <cp:lastModifiedBy>Poppy Dewi Puspitawati</cp:lastModifiedBy>
  <cp:revision>184</cp:revision>
  <cp:lastPrinted>2017-07-11T17:12:29Z</cp:lastPrinted>
  <dcterms:created xsi:type="dcterms:W3CDTF">2017-02-27T22:24:19Z</dcterms:created>
  <dcterms:modified xsi:type="dcterms:W3CDTF">2018-09-16T04:17:11Z</dcterms:modified>
</cp:coreProperties>
</file>