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2" r:id="rId5"/>
    <p:sldId id="395" r:id="rId6"/>
    <p:sldId id="409" r:id="rId7"/>
    <p:sldId id="414" r:id="rId8"/>
    <p:sldId id="422" r:id="rId9"/>
    <p:sldId id="406" r:id="rId10"/>
    <p:sldId id="407" r:id="rId11"/>
    <p:sldId id="338" r:id="rId12"/>
    <p:sldId id="403" r:id="rId13"/>
    <p:sldId id="421" r:id="rId14"/>
    <p:sldId id="367" r:id="rId15"/>
    <p:sldId id="418" r:id="rId16"/>
    <p:sldId id="419" r:id="rId17"/>
    <p:sldId id="420" r:id="rId18"/>
    <p:sldId id="399" r:id="rId19"/>
    <p:sldId id="411" r:id="rId20"/>
    <p:sldId id="404" r:id="rId21"/>
    <p:sldId id="412" r:id="rId22"/>
    <p:sldId id="415" r:id="rId23"/>
    <p:sldId id="330" r:id="rId24"/>
    <p:sldId id="417" r:id="rId25"/>
    <p:sldId id="413" r:id="rId2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8" autoAdjust="0"/>
    <p:restoredTop sz="50000"/>
  </p:normalViewPr>
  <p:slideViewPr>
    <p:cSldViewPr snapToGrid="0" showGuides="1">
      <p:cViewPr varScale="1">
        <p:scale>
          <a:sx n="106" d="100"/>
          <a:sy n="106" d="100"/>
        </p:scale>
        <p:origin x="8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CE09D-92E9-484D-8635-82580F6D8E6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F3ED114-5A8B-463E-B389-4EE20745386B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b="1"/>
            <a:t>Complex Problem Solving</a:t>
          </a:r>
          <a:endParaRPr lang="fi-FI"/>
        </a:p>
      </dgm:t>
    </dgm:pt>
    <dgm:pt modelId="{2F98A662-C0F0-4BF0-9251-8AE64617AAED}" type="parTrans" cxnId="{BC932502-7A92-49C6-8EC6-F7554C1A9043}">
      <dgm:prSet/>
      <dgm:spPr/>
      <dgm:t>
        <a:bodyPr/>
        <a:lstStyle/>
        <a:p>
          <a:endParaRPr lang="fi-FI"/>
        </a:p>
      </dgm:t>
    </dgm:pt>
    <dgm:pt modelId="{B0F90141-AD00-4588-ABEA-4C1F9AB5A5A8}" type="sibTrans" cxnId="{BC932502-7A92-49C6-8EC6-F7554C1A9043}">
      <dgm:prSet/>
      <dgm:spPr/>
      <dgm:t>
        <a:bodyPr/>
        <a:lstStyle/>
        <a:p>
          <a:endParaRPr lang="fi-FI"/>
        </a:p>
      </dgm:t>
    </dgm:pt>
    <dgm:pt modelId="{A3A419F7-C411-4F2A-A210-E076132CC67F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/>
            <a:t>Critical Thinking</a:t>
          </a:r>
          <a:endParaRPr lang="fi-FI" dirty="0"/>
        </a:p>
      </dgm:t>
    </dgm:pt>
    <dgm:pt modelId="{7224A7CF-B3C0-43B9-803D-18D4AC085F4A}" type="parTrans" cxnId="{6DE5884F-7FAD-4426-8661-8B4065A230B7}">
      <dgm:prSet/>
      <dgm:spPr/>
      <dgm:t>
        <a:bodyPr/>
        <a:lstStyle/>
        <a:p>
          <a:endParaRPr lang="fi-FI"/>
        </a:p>
      </dgm:t>
    </dgm:pt>
    <dgm:pt modelId="{D6A9FBF9-A58B-4025-88B6-F040ECB57619}" type="sibTrans" cxnId="{6DE5884F-7FAD-4426-8661-8B4065A230B7}">
      <dgm:prSet/>
      <dgm:spPr/>
      <dgm:t>
        <a:bodyPr/>
        <a:lstStyle/>
        <a:p>
          <a:endParaRPr lang="fi-FI"/>
        </a:p>
      </dgm:t>
    </dgm:pt>
    <dgm:pt modelId="{BF2D99F2-0250-4D38-B457-B73B7AFA0068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b="1"/>
            <a:t>Creativity</a:t>
          </a:r>
          <a:endParaRPr lang="fi-FI"/>
        </a:p>
      </dgm:t>
    </dgm:pt>
    <dgm:pt modelId="{55380B35-078A-4818-9C3F-B308358955B2}" type="parTrans" cxnId="{77030884-4BF1-4388-9E7E-87ADA9270337}">
      <dgm:prSet/>
      <dgm:spPr/>
      <dgm:t>
        <a:bodyPr/>
        <a:lstStyle/>
        <a:p>
          <a:endParaRPr lang="fi-FI"/>
        </a:p>
      </dgm:t>
    </dgm:pt>
    <dgm:pt modelId="{BA3713DD-4FD3-4B02-9702-6EE597FFE5CF}" type="sibTrans" cxnId="{77030884-4BF1-4388-9E7E-87ADA9270337}">
      <dgm:prSet/>
      <dgm:spPr/>
      <dgm:t>
        <a:bodyPr/>
        <a:lstStyle/>
        <a:p>
          <a:endParaRPr lang="fi-FI"/>
        </a:p>
      </dgm:t>
    </dgm:pt>
    <dgm:pt modelId="{D814C8F7-CA2E-4504-BFD9-C0B8EF0F81F2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b="1"/>
            <a:t>People Management</a:t>
          </a:r>
          <a:endParaRPr lang="fi-FI"/>
        </a:p>
      </dgm:t>
    </dgm:pt>
    <dgm:pt modelId="{371CF11C-EA00-4D9E-BCBF-908DDD9B3712}" type="parTrans" cxnId="{36CFDFF8-52FC-4328-8F0C-DED8D3070384}">
      <dgm:prSet/>
      <dgm:spPr/>
      <dgm:t>
        <a:bodyPr/>
        <a:lstStyle/>
        <a:p>
          <a:endParaRPr lang="fi-FI"/>
        </a:p>
      </dgm:t>
    </dgm:pt>
    <dgm:pt modelId="{F41599BE-0EB6-4D87-8134-3737D4078647}" type="sibTrans" cxnId="{36CFDFF8-52FC-4328-8F0C-DED8D3070384}">
      <dgm:prSet/>
      <dgm:spPr/>
      <dgm:t>
        <a:bodyPr/>
        <a:lstStyle/>
        <a:p>
          <a:endParaRPr lang="fi-FI"/>
        </a:p>
      </dgm:t>
    </dgm:pt>
    <dgm:pt modelId="{2664B258-5CF5-4511-95BE-D9E5D1F9DE7F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b="1"/>
            <a:t>Coordinating with Others</a:t>
          </a:r>
          <a:endParaRPr lang="fi-FI"/>
        </a:p>
      </dgm:t>
    </dgm:pt>
    <dgm:pt modelId="{6AA4C4FE-E231-494E-9BF8-52E0BCD7BDB4}" type="parTrans" cxnId="{49D008C1-6F81-42F4-B746-400C5D5ADB70}">
      <dgm:prSet/>
      <dgm:spPr/>
      <dgm:t>
        <a:bodyPr/>
        <a:lstStyle/>
        <a:p>
          <a:endParaRPr lang="fi-FI"/>
        </a:p>
      </dgm:t>
    </dgm:pt>
    <dgm:pt modelId="{377B5090-FC1C-423F-A510-D7C6B728E878}" type="sibTrans" cxnId="{49D008C1-6F81-42F4-B746-400C5D5ADB70}">
      <dgm:prSet/>
      <dgm:spPr/>
      <dgm:t>
        <a:bodyPr/>
        <a:lstStyle/>
        <a:p>
          <a:endParaRPr lang="fi-FI"/>
        </a:p>
      </dgm:t>
    </dgm:pt>
    <dgm:pt modelId="{4A0BA4BC-94F9-4254-B817-877F455CA178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b="1"/>
            <a:t>Emotional Intelligence</a:t>
          </a:r>
          <a:endParaRPr lang="fi-FI"/>
        </a:p>
      </dgm:t>
    </dgm:pt>
    <dgm:pt modelId="{38577CD5-76E0-40EA-8F7C-4320376D2ED9}" type="parTrans" cxnId="{3D3083D2-FBC1-4F08-A4FC-DC7FA51B247A}">
      <dgm:prSet/>
      <dgm:spPr/>
      <dgm:t>
        <a:bodyPr/>
        <a:lstStyle/>
        <a:p>
          <a:endParaRPr lang="fi-FI"/>
        </a:p>
      </dgm:t>
    </dgm:pt>
    <dgm:pt modelId="{7EA1C50F-4CAA-41AB-AD04-DCDB7A35EB69}" type="sibTrans" cxnId="{3D3083D2-FBC1-4F08-A4FC-DC7FA51B247A}">
      <dgm:prSet/>
      <dgm:spPr/>
      <dgm:t>
        <a:bodyPr/>
        <a:lstStyle/>
        <a:p>
          <a:endParaRPr lang="fi-FI"/>
        </a:p>
      </dgm:t>
    </dgm:pt>
    <dgm:pt modelId="{7712936B-6AD9-4017-B56A-BF3FDE21E3DF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b="1"/>
            <a:t>Judgment and Decision Making</a:t>
          </a:r>
          <a:endParaRPr lang="fi-FI"/>
        </a:p>
      </dgm:t>
    </dgm:pt>
    <dgm:pt modelId="{48D3DF9B-83CD-44CF-8E28-373DD2F961F7}" type="parTrans" cxnId="{F718D03C-63D6-46E9-9F17-E0C42820EB02}">
      <dgm:prSet/>
      <dgm:spPr/>
      <dgm:t>
        <a:bodyPr/>
        <a:lstStyle/>
        <a:p>
          <a:endParaRPr lang="fi-FI"/>
        </a:p>
      </dgm:t>
    </dgm:pt>
    <dgm:pt modelId="{520922E2-1538-4413-9748-1A3CCC1D62CD}" type="sibTrans" cxnId="{F718D03C-63D6-46E9-9F17-E0C42820EB02}">
      <dgm:prSet/>
      <dgm:spPr/>
      <dgm:t>
        <a:bodyPr/>
        <a:lstStyle/>
        <a:p>
          <a:endParaRPr lang="fi-FI"/>
        </a:p>
      </dgm:t>
    </dgm:pt>
    <dgm:pt modelId="{C7826A7D-F9AD-46A5-A9FD-0A90A2EA29FE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b="1"/>
            <a:t>Service Orientation</a:t>
          </a:r>
          <a:endParaRPr lang="fi-FI"/>
        </a:p>
      </dgm:t>
    </dgm:pt>
    <dgm:pt modelId="{D4D8FA87-E474-4E0B-BC4C-99779346B756}" type="parTrans" cxnId="{52B87A9F-E1B0-4580-8012-64E371F12BCF}">
      <dgm:prSet/>
      <dgm:spPr/>
      <dgm:t>
        <a:bodyPr/>
        <a:lstStyle/>
        <a:p>
          <a:endParaRPr lang="fi-FI"/>
        </a:p>
      </dgm:t>
    </dgm:pt>
    <dgm:pt modelId="{B82D84A8-51F9-4B89-A068-99B92630F8B3}" type="sibTrans" cxnId="{52B87A9F-E1B0-4580-8012-64E371F12BCF}">
      <dgm:prSet/>
      <dgm:spPr/>
      <dgm:t>
        <a:bodyPr/>
        <a:lstStyle/>
        <a:p>
          <a:endParaRPr lang="fi-FI"/>
        </a:p>
      </dgm:t>
    </dgm:pt>
    <dgm:pt modelId="{1E372279-170E-48FF-95FA-576E7A21EBB0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b="1"/>
            <a:t>Negotiation</a:t>
          </a:r>
          <a:endParaRPr lang="fi-FI"/>
        </a:p>
      </dgm:t>
    </dgm:pt>
    <dgm:pt modelId="{50E5BABE-24A0-423E-A604-ADFC4DF4F1E2}" type="parTrans" cxnId="{B38C3555-66CB-4E60-9940-A6920903AD33}">
      <dgm:prSet/>
      <dgm:spPr/>
      <dgm:t>
        <a:bodyPr/>
        <a:lstStyle/>
        <a:p>
          <a:endParaRPr lang="fi-FI"/>
        </a:p>
      </dgm:t>
    </dgm:pt>
    <dgm:pt modelId="{AA71F15E-1EF4-4A4F-9100-95B8A0BA0ABD}" type="sibTrans" cxnId="{B38C3555-66CB-4E60-9940-A6920903AD33}">
      <dgm:prSet/>
      <dgm:spPr/>
      <dgm:t>
        <a:bodyPr/>
        <a:lstStyle/>
        <a:p>
          <a:endParaRPr lang="fi-FI"/>
        </a:p>
      </dgm:t>
    </dgm:pt>
    <dgm:pt modelId="{45FAF941-8F2E-45F9-AD37-C582702D6ED7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b="1"/>
            <a:t>Cognitive Flexibility</a:t>
          </a:r>
          <a:endParaRPr lang="fi-FI"/>
        </a:p>
      </dgm:t>
    </dgm:pt>
    <dgm:pt modelId="{D98E6B94-B1B0-451E-A5E1-72F8F246C447}" type="parTrans" cxnId="{340D4489-4C2F-426C-9789-F40A806DA141}">
      <dgm:prSet/>
      <dgm:spPr/>
      <dgm:t>
        <a:bodyPr/>
        <a:lstStyle/>
        <a:p>
          <a:endParaRPr lang="fi-FI"/>
        </a:p>
      </dgm:t>
    </dgm:pt>
    <dgm:pt modelId="{77867E38-4D1A-49C4-BE27-C0F17148E5DE}" type="sibTrans" cxnId="{340D4489-4C2F-426C-9789-F40A806DA141}">
      <dgm:prSet/>
      <dgm:spPr/>
      <dgm:t>
        <a:bodyPr/>
        <a:lstStyle/>
        <a:p>
          <a:endParaRPr lang="fi-FI"/>
        </a:p>
      </dgm:t>
    </dgm:pt>
    <dgm:pt modelId="{45FECCD8-4240-448C-A895-FDD38501100E}" type="pres">
      <dgm:prSet presAssocID="{569CE09D-92E9-484D-8635-82580F6D8E6D}" presName="compositeShape" presStyleCnt="0">
        <dgm:presLayoutVars>
          <dgm:dir/>
          <dgm:resizeHandles/>
        </dgm:presLayoutVars>
      </dgm:prSet>
      <dgm:spPr/>
    </dgm:pt>
    <dgm:pt modelId="{899B8ED2-FF75-4431-A4EF-E21FF1F3733F}" type="pres">
      <dgm:prSet presAssocID="{569CE09D-92E9-484D-8635-82580F6D8E6D}" presName="pyramid" presStyleLbl="node1" presStyleIdx="0" presStyleCnt="1" custLinFactNeighborX="544" custLinFactNeighborY="-33456"/>
      <dgm:spPr>
        <a:solidFill>
          <a:schemeClr val="accent3">
            <a:lumMod val="60000"/>
            <a:lumOff val="40000"/>
          </a:schemeClr>
        </a:solidFill>
      </dgm:spPr>
    </dgm:pt>
    <dgm:pt modelId="{C170024A-C267-4283-AEC3-616963E70724}" type="pres">
      <dgm:prSet presAssocID="{569CE09D-92E9-484D-8635-82580F6D8E6D}" presName="theList" presStyleCnt="0"/>
      <dgm:spPr/>
    </dgm:pt>
    <dgm:pt modelId="{9EB45CDC-BB5D-4094-9CD3-034B970CB964}" type="pres">
      <dgm:prSet presAssocID="{2F3ED114-5A8B-463E-B389-4EE20745386B}" presName="aNode" presStyleLbl="fgAcc1" presStyleIdx="0" presStyleCnt="10" custLinFactY="46274" custLinFactNeighborX="-86128" custLinFactNeighborY="100000">
        <dgm:presLayoutVars>
          <dgm:bulletEnabled val="1"/>
        </dgm:presLayoutVars>
      </dgm:prSet>
      <dgm:spPr/>
    </dgm:pt>
    <dgm:pt modelId="{BED9B89B-A322-4FDF-9FC9-8AFC02551B40}" type="pres">
      <dgm:prSet presAssocID="{2F3ED114-5A8B-463E-B389-4EE20745386B}" presName="aSpace" presStyleCnt="0"/>
      <dgm:spPr/>
    </dgm:pt>
    <dgm:pt modelId="{4555B91C-3F7D-4ECF-81E7-BFDA6D6D8187}" type="pres">
      <dgm:prSet presAssocID="{A3A419F7-C411-4F2A-A210-E076132CC67F}" presName="aNode" presStyleLbl="fgAcc1" presStyleIdx="1" presStyleCnt="10" custLinFactY="46274" custLinFactNeighborX="-86128" custLinFactNeighborY="100000">
        <dgm:presLayoutVars>
          <dgm:bulletEnabled val="1"/>
        </dgm:presLayoutVars>
      </dgm:prSet>
      <dgm:spPr/>
    </dgm:pt>
    <dgm:pt modelId="{97126AEE-C8DC-4385-85F7-0E3C259CD1E7}" type="pres">
      <dgm:prSet presAssocID="{A3A419F7-C411-4F2A-A210-E076132CC67F}" presName="aSpace" presStyleCnt="0"/>
      <dgm:spPr/>
    </dgm:pt>
    <dgm:pt modelId="{C74A6A32-35AD-4C0F-8954-60F21B2F200A}" type="pres">
      <dgm:prSet presAssocID="{BF2D99F2-0250-4D38-B457-B73B7AFA0068}" presName="aNode" presStyleLbl="fgAcc1" presStyleIdx="2" presStyleCnt="10" custLinFactY="46274" custLinFactNeighborX="-86128" custLinFactNeighborY="100000">
        <dgm:presLayoutVars>
          <dgm:bulletEnabled val="1"/>
        </dgm:presLayoutVars>
      </dgm:prSet>
      <dgm:spPr/>
    </dgm:pt>
    <dgm:pt modelId="{8977F2CD-911E-4836-9746-D2A629EC9CFC}" type="pres">
      <dgm:prSet presAssocID="{BF2D99F2-0250-4D38-B457-B73B7AFA0068}" presName="aSpace" presStyleCnt="0"/>
      <dgm:spPr/>
    </dgm:pt>
    <dgm:pt modelId="{CE6264BC-FC5C-4D85-8312-9711B54706C1}" type="pres">
      <dgm:prSet presAssocID="{D814C8F7-CA2E-4504-BFD9-C0B8EF0F81F2}" presName="aNode" presStyleLbl="fgAcc1" presStyleIdx="3" presStyleCnt="10" custLinFactY="44167" custLinFactNeighborX="-86128" custLinFactNeighborY="100000">
        <dgm:presLayoutVars>
          <dgm:bulletEnabled val="1"/>
        </dgm:presLayoutVars>
      </dgm:prSet>
      <dgm:spPr/>
    </dgm:pt>
    <dgm:pt modelId="{75AF45EB-AC86-43AF-B3BD-D9936386E8BA}" type="pres">
      <dgm:prSet presAssocID="{D814C8F7-CA2E-4504-BFD9-C0B8EF0F81F2}" presName="aSpace" presStyleCnt="0"/>
      <dgm:spPr/>
    </dgm:pt>
    <dgm:pt modelId="{9D1F5276-B7B2-4D5C-9467-336EBECEECC8}" type="pres">
      <dgm:prSet presAssocID="{2664B258-5CF5-4511-95BE-D9E5D1F9DE7F}" presName="aNode" presStyleLbl="fgAcc1" presStyleIdx="4" presStyleCnt="10" custLinFactY="44167" custLinFactNeighborX="-86128" custLinFactNeighborY="100000">
        <dgm:presLayoutVars>
          <dgm:bulletEnabled val="1"/>
        </dgm:presLayoutVars>
      </dgm:prSet>
      <dgm:spPr/>
    </dgm:pt>
    <dgm:pt modelId="{2A48A931-4C1B-47B3-9056-215F3DD5407B}" type="pres">
      <dgm:prSet presAssocID="{2664B258-5CF5-4511-95BE-D9E5D1F9DE7F}" presName="aSpace" presStyleCnt="0"/>
      <dgm:spPr/>
    </dgm:pt>
    <dgm:pt modelId="{12D7F48A-6487-4FBE-B246-A235E3B94440}" type="pres">
      <dgm:prSet presAssocID="{4A0BA4BC-94F9-4254-B817-877F455CA178}" presName="aNode" presStyleLbl="fgAcc1" presStyleIdx="5" presStyleCnt="10" custLinFactY="44167" custLinFactNeighborX="-86128" custLinFactNeighborY="100000">
        <dgm:presLayoutVars>
          <dgm:bulletEnabled val="1"/>
        </dgm:presLayoutVars>
      </dgm:prSet>
      <dgm:spPr/>
    </dgm:pt>
    <dgm:pt modelId="{38D046D1-6709-4215-8522-6CE127DF4F05}" type="pres">
      <dgm:prSet presAssocID="{4A0BA4BC-94F9-4254-B817-877F455CA178}" presName="aSpace" presStyleCnt="0"/>
      <dgm:spPr/>
    </dgm:pt>
    <dgm:pt modelId="{7ABB102A-1A83-44F9-B12D-CDA6866AD5C3}" type="pres">
      <dgm:prSet presAssocID="{7712936B-6AD9-4017-B56A-BF3FDE21E3DF}" presName="aNode" presStyleLbl="fgAcc1" presStyleIdx="6" presStyleCnt="10" custLinFactY="44167" custLinFactNeighborX="-86128" custLinFactNeighborY="100000">
        <dgm:presLayoutVars>
          <dgm:bulletEnabled val="1"/>
        </dgm:presLayoutVars>
      </dgm:prSet>
      <dgm:spPr/>
    </dgm:pt>
    <dgm:pt modelId="{737E1811-2BD3-48EB-AC18-956D7AF6950D}" type="pres">
      <dgm:prSet presAssocID="{7712936B-6AD9-4017-B56A-BF3FDE21E3DF}" presName="aSpace" presStyleCnt="0"/>
      <dgm:spPr/>
    </dgm:pt>
    <dgm:pt modelId="{9BD14302-9BB2-4CC2-B2D0-A35D048D6E1B}" type="pres">
      <dgm:prSet presAssocID="{C7826A7D-F9AD-46A5-A9FD-0A90A2EA29FE}" presName="aNode" presStyleLbl="fgAcc1" presStyleIdx="7" presStyleCnt="10" custLinFactY="44167" custLinFactNeighborX="-86128" custLinFactNeighborY="100000">
        <dgm:presLayoutVars>
          <dgm:bulletEnabled val="1"/>
        </dgm:presLayoutVars>
      </dgm:prSet>
      <dgm:spPr/>
    </dgm:pt>
    <dgm:pt modelId="{9557663D-8F72-4B6D-A47F-465895E44AA1}" type="pres">
      <dgm:prSet presAssocID="{C7826A7D-F9AD-46A5-A9FD-0A90A2EA29FE}" presName="aSpace" presStyleCnt="0"/>
      <dgm:spPr/>
    </dgm:pt>
    <dgm:pt modelId="{09AB51EA-1972-421C-81DF-33ABD24DC289}" type="pres">
      <dgm:prSet presAssocID="{1E372279-170E-48FF-95FA-576E7A21EBB0}" presName="aNode" presStyleLbl="fgAcc1" presStyleIdx="8" presStyleCnt="10" custLinFactY="44167" custLinFactNeighborX="-86128" custLinFactNeighborY="100000">
        <dgm:presLayoutVars>
          <dgm:bulletEnabled val="1"/>
        </dgm:presLayoutVars>
      </dgm:prSet>
      <dgm:spPr/>
    </dgm:pt>
    <dgm:pt modelId="{6399D167-8C74-4546-AF80-0D8EC42E29CE}" type="pres">
      <dgm:prSet presAssocID="{1E372279-170E-48FF-95FA-576E7A21EBB0}" presName="aSpace" presStyleCnt="0"/>
      <dgm:spPr/>
    </dgm:pt>
    <dgm:pt modelId="{3FEA3ED0-8C96-490D-81F4-9C436A0F6452}" type="pres">
      <dgm:prSet presAssocID="{45FAF941-8F2E-45F9-AD37-C582702D6ED7}" presName="aNode" presStyleLbl="fgAcc1" presStyleIdx="9" presStyleCnt="10" custLinFactY="44167" custLinFactNeighborX="-86128" custLinFactNeighborY="100000">
        <dgm:presLayoutVars>
          <dgm:bulletEnabled val="1"/>
        </dgm:presLayoutVars>
      </dgm:prSet>
      <dgm:spPr/>
    </dgm:pt>
    <dgm:pt modelId="{9E5503E1-228A-413F-AF4F-A32ABB547EC8}" type="pres">
      <dgm:prSet presAssocID="{45FAF941-8F2E-45F9-AD37-C582702D6ED7}" presName="aSpace" presStyleCnt="0"/>
      <dgm:spPr/>
    </dgm:pt>
  </dgm:ptLst>
  <dgm:cxnLst>
    <dgm:cxn modelId="{BC932502-7A92-49C6-8EC6-F7554C1A9043}" srcId="{569CE09D-92E9-484D-8635-82580F6D8E6D}" destId="{2F3ED114-5A8B-463E-B389-4EE20745386B}" srcOrd="0" destOrd="0" parTransId="{2F98A662-C0F0-4BF0-9251-8AE64617AAED}" sibTransId="{B0F90141-AD00-4588-ABEA-4C1F9AB5A5A8}"/>
    <dgm:cxn modelId="{F718D03C-63D6-46E9-9F17-E0C42820EB02}" srcId="{569CE09D-92E9-484D-8635-82580F6D8E6D}" destId="{7712936B-6AD9-4017-B56A-BF3FDE21E3DF}" srcOrd="6" destOrd="0" parTransId="{48D3DF9B-83CD-44CF-8E28-373DD2F961F7}" sibTransId="{520922E2-1538-4413-9748-1A3CCC1D62CD}"/>
    <dgm:cxn modelId="{17E47D3D-B0E4-48BF-ADF0-5A2FAF373A62}" type="presOf" srcId="{45FAF941-8F2E-45F9-AD37-C582702D6ED7}" destId="{3FEA3ED0-8C96-490D-81F4-9C436A0F6452}" srcOrd="0" destOrd="0" presId="urn:microsoft.com/office/officeart/2005/8/layout/pyramid2"/>
    <dgm:cxn modelId="{E054B541-16C4-4A46-83F3-4E687575EBA9}" type="presOf" srcId="{2F3ED114-5A8B-463E-B389-4EE20745386B}" destId="{9EB45CDC-BB5D-4094-9CD3-034B970CB964}" srcOrd="0" destOrd="0" presId="urn:microsoft.com/office/officeart/2005/8/layout/pyramid2"/>
    <dgm:cxn modelId="{6DE5884F-7FAD-4426-8661-8B4065A230B7}" srcId="{569CE09D-92E9-484D-8635-82580F6D8E6D}" destId="{A3A419F7-C411-4F2A-A210-E076132CC67F}" srcOrd="1" destOrd="0" parTransId="{7224A7CF-B3C0-43B9-803D-18D4AC085F4A}" sibTransId="{D6A9FBF9-A58B-4025-88B6-F040ECB57619}"/>
    <dgm:cxn modelId="{B38C3555-66CB-4E60-9940-A6920903AD33}" srcId="{569CE09D-92E9-484D-8635-82580F6D8E6D}" destId="{1E372279-170E-48FF-95FA-576E7A21EBB0}" srcOrd="8" destOrd="0" parTransId="{50E5BABE-24A0-423E-A604-ADFC4DF4F1E2}" sibTransId="{AA71F15E-1EF4-4A4F-9100-95B8A0BA0ABD}"/>
    <dgm:cxn modelId="{63EC8476-5DB2-4BCD-BB0C-A2FE894F4AA7}" type="presOf" srcId="{4A0BA4BC-94F9-4254-B817-877F455CA178}" destId="{12D7F48A-6487-4FBE-B246-A235E3B94440}" srcOrd="0" destOrd="0" presId="urn:microsoft.com/office/officeart/2005/8/layout/pyramid2"/>
    <dgm:cxn modelId="{77030884-4BF1-4388-9E7E-87ADA9270337}" srcId="{569CE09D-92E9-484D-8635-82580F6D8E6D}" destId="{BF2D99F2-0250-4D38-B457-B73B7AFA0068}" srcOrd="2" destOrd="0" parTransId="{55380B35-078A-4818-9C3F-B308358955B2}" sibTransId="{BA3713DD-4FD3-4B02-9702-6EE597FFE5CF}"/>
    <dgm:cxn modelId="{698A3C87-54F6-4F16-B3A0-0F8CC5545095}" type="presOf" srcId="{1E372279-170E-48FF-95FA-576E7A21EBB0}" destId="{09AB51EA-1972-421C-81DF-33ABD24DC289}" srcOrd="0" destOrd="0" presId="urn:microsoft.com/office/officeart/2005/8/layout/pyramid2"/>
    <dgm:cxn modelId="{340D4489-4C2F-426C-9789-F40A806DA141}" srcId="{569CE09D-92E9-484D-8635-82580F6D8E6D}" destId="{45FAF941-8F2E-45F9-AD37-C582702D6ED7}" srcOrd="9" destOrd="0" parTransId="{D98E6B94-B1B0-451E-A5E1-72F8F246C447}" sibTransId="{77867E38-4D1A-49C4-BE27-C0F17148E5DE}"/>
    <dgm:cxn modelId="{2794008D-5EC4-4874-975A-76FD91D4EB7E}" type="presOf" srcId="{BF2D99F2-0250-4D38-B457-B73B7AFA0068}" destId="{C74A6A32-35AD-4C0F-8954-60F21B2F200A}" srcOrd="0" destOrd="0" presId="urn:microsoft.com/office/officeart/2005/8/layout/pyramid2"/>
    <dgm:cxn modelId="{587B278E-F379-450E-8DE5-0AC1054E4A40}" type="presOf" srcId="{D814C8F7-CA2E-4504-BFD9-C0B8EF0F81F2}" destId="{CE6264BC-FC5C-4D85-8312-9711B54706C1}" srcOrd="0" destOrd="0" presId="urn:microsoft.com/office/officeart/2005/8/layout/pyramid2"/>
    <dgm:cxn modelId="{481DB79B-F4FC-40D6-9DFF-7BA74BAA4ED8}" type="presOf" srcId="{A3A419F7-C411-4F2A-A210-E076132CC67F}" destId="{4555B91C-3F7D-4ECF-81E7-BFDA6D6D8187}" srcOrd="0" destOrd="0" presId="urn:microsoft.com/office/officeart/2005/8/layout/pyramid2"/>
    <dgm:cxn modelId="{52B87A9F-E1B0-4580-8012-64E371F12BCF}" srcId="{569CE09D-92E9-484D-8635-82580F6D8E6D}" destId="{C7826A7D-F9AD-46A5-A9FD-0A90A2EA29FE}" srcOrd="7" destOrd="0" parTransId="{D4D8FA87-E474-4E0B-BC4C-99779346B756}" sibTransId="{B82D84A8-51F9-4B89-A068-99B92630F8B3}"/>
    <dgm:cxn modelId="{5C2F44A1-8486-4F4E-8F38-F946B3395871}" type="presOf" srcId="{7712936B-6AD9-4017-B56A-BF3FDE21E3DF}" destId="{7ABB102A-1A83-44F9-B12D-CDA6866AD5C3}" srcOrd="0" destOrd="0" presId="urn:microsoft.com/office/officeart/2005/8/layout/pyramid2"/>
    <dgm:cxn modelId="{6BF7D8BE-CEDA-4CFD-A85A-50F13BB9F6AA}" type="presOf" srcId="{C7826A7D-F9AD-46A5-A9FD-0A90A2EA29FE}" destId="{9BD14302-9BB2-4CC2-B2D0-A35D048D6E1B}" srcOrd="0" destOrd="0" presId="urn:microsoft.com/office/officeart/2005/8/layout/pyramid2"/>
    <dgm:cxn modelId="{49D008C1-6F81-42F4-B746-400C5D5ADB70}" srcId="{569CE09D-92E9-484D-8635-82580F6D8E6D}" destId="{2664B258-5CF5-4511-95BE-D9E5D1F9DE7F}" srcOrd="4" destOrd="0" parTransId="{6AA4C4FE-E231-494E-9BF8-52E0BCD7BDB4}" sibTransId="{377B5090-FC1C-423F-A510-D7C6B728E878}"/>
    <dgm:cxn modelId="{FAE817CB-8C52-4245-9685-477A82FB8807}" type="presOf" srcId="{2664B258-5CF5-4511-95BE-D9E5D1F9DE7F}" destId="{9D1F5276-B7B2-4D5C-9467-336EBECEECC8}" srcOrd="0" destOrd="0" presId="urn:microsoft.com/office/officeart/2005/8/layout/pyramid2"/>
    <dgm:cxn modelId="{3D3083D2-FBC1-4F08-A4FC-DC7FA51B247A}" srcId="{569CE09D-92E9-484D-8635-82580F6D8E6D}" destId="{4A0BA4BC-94F9-4254-B817-877F455CA178}" srcOrd="5" destOrd="0" parTransId="{38577CD5-76E0-40EA-8F7C-4320376D2ED9}" sibTransId="{7EA1C50F-4CAA-41AB-AD04-DCDB7A35EB69}"/>
    <dgm:cxn modelId="{191D16E1-092E-4EEC-81CD-FA67FBB037C6}" type="presOf" srcId="{569CE09D-92E9-484D-8635-82580F6D8E6D}" destId="{45FECCD8-4240-448C-A895-FDD38501100E}" srcOrd="0" destOrd="0" presId="urn:microsoft.com/office/officeart/2005/8/layout/pyramid2"/>
    <dgm:cxn modelId="{36CFDFF8-52FC-4328-8F0C-DED8D3070384}" srcId="{569CE09D-92E9-484D-8635-82580F6D8E6D}" destId="{D814C8F7-CA2E-4504-BFD9-C0B8EF0F81F2}" srcOrd="3" destOrd="0" parTransId="{371CF11C-EA00-4D9E-BCBF-908DDD9B3712}" sibTransId="{F41599BE-0EB6-4D87-8134-3737D4078647}"/>
    <dgm:cxn modelId="{1544F81B-A0F0-4B98-B2FC-462740B1681B}" type="presParOf" srcId="{45FECCD8-4240-448C-A895-FDD38501100E}" destId="{899B8ED2-FF75-4431-A4EF-E21FF1F3733F}" srcOrd="0" destOrd="0" presId="urn:microsoft.com/office/officeart/2005/8/layout/pyramid2"/>
    <dgm:cxn modelId="{EC9DAC80-063A-41C4-A3C8-391499C0BEFB}" type="presParOf" srcId="{45FECCD8-4240-448C-A895-FDD38501100E}" destId="{C170024A-C267-4283-AEC3-616963E70724}" srcOrd="1" destOrd="0" presId="urn:microsoft.com/office/officeart/2005/8/layout/pyramid2"/>
    <dgm:cxn modelId="{C70CFC25-C7AD-43FF-83B4-053E2D6F7A45}" type="presParOf" srcId="{C170024A-C267-4283-AEC3-616963E70724}" destId="{9EB45CDC-BB5D-4094-9CD3-034B970CB964}" srcOrd="0" destOrd="0" presId="urn:microsoft.com/office/officeart/2005/8/layout/pyramid2"/>
    <dgm:cxn modelId="{6925CF1F-E3CB-4CBE-9DDC-E22624B3BCC0}" type="presParOf" srcId="{C170024A-C267-4283-AEC3-616963E70724}" destId="{BED9B89B-A322-4FDF-9FC9-8AFC02551B40}" srcOrd="1" destOrd="0" presId="urn:microsoft.com/office/officeart/2005/8/layout/pyramid2"/>
    <dgm:cxn modelId="{5CE1FC62-3522-4F1A-BCCA-87B272CF2323}" type="presParOf" srcId="{C170024A-C267-4283-AEC3-616963E70724}" destId="{4555B91C-3F7D-4ECF-81E7-BFDA6D6D8187}" srcOrd="2" destOrd="0" presId="urn:microsoft.com/office/officeart/2005/8/layout/pyramid2"/>
    <dgm:cxn modelId="{E72F0488-1C31-4668-B3C7-07646EE4CAF8}" type="presParOf" srcId="{C170024A-C267-4283-AEC3-616963E70724}" destId="{97126AEE-C8DC-4385-85F7-0E3C259CD1E7}" srcOrd="3" destOrd="0" presId="urn:microsoft.com/office/officeart/2005/8/layout/pyramid2"/>
    <dgm:cxn modelId="{D735F7CB-0B78-464E-B126-35857D5FCEDA}" type="presParOf" srcId="{C170024A-C267-4283-AEC3-616963E70724}" destId="{C74A6A32-35AD-4C0F-8954-60F21B2F200A}" srcOrd="4" destOrd="0" presId="urn:microsoft.com/office/officeart/2005/8/layout/pyramid2"/>
    <dgm:cxn modelId="{0FBF8BC5-6E53-47A2-9AC2-E6173C9173F5}" type="presParOf" srcId="{C170024A-C267-4283-AEC3-616963E70724}" destId="{8977F2CD-911E-4836-9746-D2A629EC9CFC}" srcOrd="5" destOrd="0" presId="urn:microsoft.com/office/officeart/2005/8/layout/pyramid2"/>
    <dgm:cxn modelId="{301AED28-9314-4224-9017-39C3EB0477BA}" type="presParOf" srcId="{C170024A-C267-4283-AEC3-616963E70724}" destId="{CE6264BC-FC5C-4D85-8312-9711B54706C1}" srcOrd="6" destOrd="0" presId="urn:microsoft.com/office/officeart/2005/8/layout/pyramid2"/>
    <dgm:cxn modelId="{52F1AC9B-7BAF-43F9-BB10-E1BE1C4DA766}" type="presParOf" srcId="{C170024A-C267-4283-AEC3-616963E70724}" destId="{75AF45EB-AC86-43AF-B3BD-D9936386E8BA}" srcOrd="7" destOrd="0" presId="urn:microsoft.com/office/officeart/2005/8/layout/pyramid2"/>
    <dgm:cxn modelId="{36C06DF4-FFAD-4D7C-9523-99574831C697}" type="presParOf" srcId="{C170024A-C267-4283-AEC3-616963E70724}" destId="{9D1F5276-B7B2-4D5C-9467-336EBECEECC8}" srcOrd="8" destOrd="0" presId="urn:microsoft.com/office/officeart/2005/8/layout/pyramid2"/>
    <dgm:cxn modelId="{E7FA066C-D207-4AC0-8DB5-A06A1E972723}" type="presParOf" srcId="{C170024A-C267-4283-AEC3-616963E70724}" destId="{2A48A931-4C1B-47B3-9056-215F3DD5407B}" srcOrd="9" destOrd="0" presId="urn:microsoft.com/office/officeart/2005/8/layout/pyramid2"/>
    <dgm:cxn modelId="{D5C03AAC-990C-4747-9319-4532752B10E2}" type="presParOf" srcId="{C170024A-C267-4283-AEC3-616963E70724}" destId="{12D7F48A-6487-4FBE-B246-A235E3B94440}" srcOrd="10" destOrd="0" presId="urn:microsoft.com/office/officeart/2005/8/layout/pyramid2"/>
    <dgm:cxn modelId="{25034543-6177-4309-9A06-AA8C364D5CF4}" type="presParOf" srcId="{C170024A-C267-4283-AEC3-616963E70724}" destId="{38D046D1-6709-4215-8522-6CE127DF4F05}" srcOrd="11" destOrd="0" presId="urn:microsoft.com/office/officeart/2005/8/layout/pyramid2"/>
    <dgm:cxn modelId="{85FB6DF9-4B1A-45F9-86CB-D9ED2971C295}" type="presParOf" srcId="{C170024A-C267-4283-AEC3-616963E70724}" destId="{7ABB102A-1A83-44F9-B12D-CDA6866AD5C3}" srcOrd="12" destOrd="0" presId="urn:microsoft.com/office/officeart/2005/8/layout/pyramid2"/>
    <dgm:cxn modelId="{3C0ACCFD-FF1A-4A78-83E5-AC1A994CCF89}" type="presParOf" srcId="{C170024A-C267-4283-AEC3-616963E70724}" destId="{737E1811-2BD3-48EB-AC18-956D7AF6950D}" srcOrd="13" destOrd="0" presId="urn:microsoft.com/office/officeart/2005/8/layout/pyramid2"/>
    <dgm:cxn modelId="{E0B85CD7-892A-4B7C-836E-E33EFF21FFD8}" type="presParOf" srcId="{C170024A-C267-4283-AEC3-616963E70724}" destId="{9BD14302-9BB2-4CC2-B2D0-A35D048D6E1B}" srcOrd="14" destOrd="0" presId="urn:microsoft.com/office/officeart/2005/8/layout/pyramid2"/>
    <dgm:cxn modelId="{CA5FFC5A-558E-4093-8AD8-ADB5030FC284}" type="presParOf" srcId="{C170024A-C267-4283-AEC3-616963E70724}" destId="{9557663D-8F72-4B6D-A47F-465895E44AA1}" srcOrd="15" destOrd="0" presId="urn:microsoft.com/office/officeart/2005/8/layout/pyramid2"/>
    <dgm:cxn modelId="{EAC80B5E-8B11-437F-8206-23AD2BC7E692}" type="presParOf" srcId="{C170024A-C267-4283-AEC3-616963E70724}" destId="{09AB51EA-1972-421C-81DF-33ABD24DC289}" srcOrd="16" destOrd="0" presId="urn:microsoft.com/office/officeart/2005/8/layout/pyramid2"/>
    <dgm:cxn modelId="{CAC2EDDE-C67E-499E-9D6B-299986B336C0}" type="presParOf" srcId="{C170024A-C267-4283-AEC3-616963E70724}" destId="{6399D167-8C74-4546-AF80-0D8EC42E29CE}" srcOrd="17" destOrd="0" presId="urn:microsoft.com/office/officeart/2005/8/layout/pyramid2"/>
    <dgm:cxn modelId="{C50A8174-DBE6-4DD8-AE46-710DE613D246}" type="presParOf" srcId="{C170024A-C267-4283-AEC3-616963E70724}" destId="{3FEA3ED0-8C96-490D-81F4-9C436A0F6452}" srcOrd="18" destOrd="0" presId="urn:microsoft.com/office/officeart/2005/8/layout/pyramid2"/>
    <dgm:cxn modelId="{57191369-EAC2-456A-87A1-79F7B9B95828}" type="presParOf" srcId="{C170024A-C267-4283-AEC3-616963E70724}" destId="{9E5503E1-228A-413F-AF4F-A32ABB547EC8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B8ED2-FF75-4431-A4EF-E21FF1F3733F}">
      <dsp:nvSpPr>
        <dsp:cNvPr id="0" name=""/>
        <dsp:cNvSpPr/>
      </dsp:nvSpPr>
      <dsp:spPr>
        <a:xfrm>
          <a:off x="988657" y="0"/>
          <a:ext cx="6107743" cy="6107743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45CDC-BB5D-4094-9CD3-034B970CB964}">
      <dsp:nvSpPr>
        <dsp:cNvPr id="0" name=""/>
        <dsp:cNvSpPr/>
      </dsp:nvSpPr>
      <dsp:spPr>
        <a:xfrm>
          <a:off x="589992" y="866580"/>
          <a:ext cx="3970032" cy="434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Complex Problem Solving</a:t>
          </a:r>
          <a:endParaRPr lang="fi-FI" sz="1700" kern="1200"/>
        </a:p>
      </dsp:txBody>
      <dsp:txXfrm>
        <a:off x="611189" y="887777"/>
        <a:ext cx="3927638" cy="391828"/>
      </dsp:txXfrm>
    </dsp:sp>
    <dsp:sp modelId="{4555B91C-3F7D-4ECF-81E7-BFDA6D6D8187}">
      <dsp:nvSpPr>
        <dsp:cNvPr id="0" name=""/>
        <dsp:cNvSpPr/>
      </dsp:nvSpPr>
      <dsp:spPr>
        <a:xfrm>
          <a:off x="589992" y="1355080"/>
          <a:ext cx="3970032" cy="434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Critical Thinking</a:t>
          </a:r>
          <a:endParaRPr lang="fi-FI" sz="1700" kern="1200" dirty="0"/>
        </a:p>
      </dsp:txBody>
      <dsp:txXfrm>
        <a:off x="611189" y="1376277"/>
        <a:ext cx="3927638" cy="391828"/>
      </dsp:txXfrm>
    </dsp:sp>
    <dsp:sp modelId="{C74A6A32-35AD-4C0F-8954-60F21B2F200A}">
      <dsp:nvSpPr>
        <dsp:cNvPr id="0" name=""/>
        <dsp:cNvSpPr/>
      </dsp:nvSpPr>
      <dsp:spPr>
        <a:xfrm>
          <a:off x="589992" y="1843580"/>
          <a:ext cx="3970032" cy="434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Creativity</a:t>
          </a:r>
          <a:endParaRPr lang="fi-FI" sz="1700" kern="1200"/>
        </a:p>
      </dsp:txBody>
      <dsp:txXfrm>
        <a:off x="611189" y="1864777"/>
        <a:ext cx="3927638" cy="391828"/>
      </dsp:txXfrm>
    </dsp:sp>
    <dsp:sp modelId="{CE6264BC-FC5C-4D85-8312-9711B54706C1}">
      <dsp:nvSpPr>
        <dsp:cNvPr id="0" name=""/>
        <dsp:cNvSpPr/>
      </dsp:nvSpPr>
      <dsp:spPr>
        <a:xfrm>
          <a:off x="589992" y="2322931"/>
          <a:ext cx="3970032" cy="434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People Management</a:t>
          </a:r>
          <a:endParaRPr lang="fi-FI" sz="1700" kern="1200"/>
        </a:p>
      </dsp:txBody>
      <dsp:txXfrm>
        <a:off x="611189" y="2344128"/>
        <a:ext cx="3927638" cy="391828"/>
      </dsp:txXfrm>
    </dsp:sp>
    <dsp:sp modelId="{9D1F5276-B7B2-4D5C-9467-336EBECEECC8}">
      <dsp:nvSpPr>
        <dsp:cNvPr id="0" name=""/>
        <dsp:cNvSpPr/>
      </dsp:nvSpPr>
      <dsp:spPr>
        <a:xfrm>
          <a:off x="589992" y="2811432"/>
          <a:ext cx="3970032" cy="434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Coordinating with Others</a:t>
          </a:r>
          <a:endParaRPr lang="fi-FI" sz="1700" kern="1200"/>
        </a:p>
      </dsp:txBody>
      <dsp:txXfrm>
        <a:off x="611189" y="2832629"/>
        <a:ext cx="3927638" cy="391828"/>
      </dsp:txXfrm>
    </dsp:sp>
    <dsp:sp modelId="{12D7F48A-6487-4FBE-B246-A235E3B94440}">
      <dsp:nvSpPr>
        <dsp:cNvPr id="0" name=""/>
        <dsp:cNvSpPr/>
      </dsp:nvSpPr>
      <dsp:spPr>
        <a:xfrm>
          <a:off x="589992" y="3299932"/>
          <a:ext cx="3970032" cy="434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Emotional Intelligence</a:t>
          </a:r>
          <a:endParaRPr lang="fi-FI" sz="1700" kern="1200"/>
        </a:p>
      </dsp:txBody>
      <dsp:txXfrm>
        <a:off x="611189" y="3321129"/>
        <a:ext cx="3927638" cy="391828"/>
      </dsp:txXfrm>
    </dsp:sp>
    <dsp:sp modelId="{7ABB102A-1A83-44F9-B12D-CDA6866AD5C3}">
      <dsp:nvSpPr>
        <dsp:cNvPr id="0" name=""/>
        <dsp:cNvSpPr/>
      </dsp:nvSpPr>
      <dsp:spPr>
        <a:xfrm>
          <a:off x="589992" y="3788432"/>
          <a:ext cx="3970032" cy="434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Judgment and Decision Making</a:t>
          </a:r>
          <a:endParaRPr lang="fi-FI" sz="1700" kern="1200"/>
        </a:p>
      </dsp:txBody>
      <dsp:txXfrm>
        <a:off x="611189" y="3809629"/>
        <a:ext cx="3927638" cy="391828"/>
      </dsp:txXfrm>
    </dsp:sp>
    <dsp:sp modelId="{9BD14302-9BB2-4CC2-B2D0-A35D048D6E1B}">
      <dsp:nvSpPr>
        <dsp:cNvPr id="0" name=""/>
        <dsp:cNvSpPr/>
      </dsp:nvSpPr>
      <dsp:spPr>
        <a:xfrm>
          <a:off x="589992" y="4276932"/>
          <a:ext cx="3970032" cy="434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Service Orientation</a:t>
          </a:r>
          <a:endParaRPr lang="fi-FI" sz="1700" kern="1200"/>
        </a:p>
      </dsp:txBody>
      <dsp:txXfrm>
        <a:off x="611189" y="4298129"/>
        <a:ext cx="3927638" cy="391828"/>
      </dsp:txXfrm>
    </dsp:sp>
    <dsp:sp modelId="{09AB51EA-1972-421C-81DF-33ABD24DC289}">
      <dsp:nvSpPr>
        <dsp:cNvPr id="0" name=""/>
        <dsp:cNvSpPr/>
      </dsp:nvSpPr>
      <dsp:spPr>
        <a:xfrm>
          <a:off x="589992" y="4765432"/>
          <a:ext cx="3970032" cy="434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Negotiation</a:t>
          </a:r>
          <a:endParaRPr lang="fi-FI" sz="1700" kern="1200"/>
        </a:p>
      </dsp:txBody>
      <dsp:txXfrm>
        <a:off x="611189" y="4786629"/>
        <a:ext cx="3927638" cy="391828"/>
      </dsp:txXfrm>
    </dsp:sp>
    <dsp:sp modelId="{3FEA3ED0-8C96-490D-81F4-9C436A0F6452}">
      <dsp:nvSpPr>
        <dsp:cNvPr id="0" name=""/>
        <dsp:cNvSpPr/>
      </dsp:nvSpPr>
      <dsp:spPr>
        <a:xfrm>
          <a:off x="589992" y="5253932"/>
          <a:ext cx="3970032" cy="434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Cognitive Flexibility</a:t>
          </a:r>
          <a:endParaRPr lang="fi-FI" sz="1700" kern="1200"/>
        </a:p>
      </dsp:txBody>
      <dsp:txXfrm>
        <a:off x="611189" y="5275129"/>
        <a:ext cx="3927638" cy="39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9FD34-166E-2A4D-8280-1E73C4B853A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F4580-7FD3-5D49-98AD-1043C8B9D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E39CC-4197-E34D-8AF5-33954C6C853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C3C7B-A0AC-2F47-A5C6-EFB78965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4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3C7B-A0AC-2F47-A5C6-EFB78965EC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3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DDC45-C2AC-4D4B-A208-0F6FF1B8C0D9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3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DDC45-C2AC-4D4B-A208-0F6FF1B8C0D9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736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DDC45-C2AC-4D4B-A208-0F6FF1B8C0D9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371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DDC45-C2AC-4D4B-A208-0F6FF1B8C0D9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86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DDC45-C2AC-4D4B-A208-0F6FF1B8C0D9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605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DDC45-C2AC-4D4B-A208-0F6FF1B8C0D9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424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0850" y="2325688"/>
            <a:ext cx="8221663" cy="347576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0850" y="5972461"/>
            <a:ext cx="8221663" cy="53682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pic>
        <p:nvPicPr>
          <p:cNvPr id="10" name="Picture 7" descr="TURKU_AMK_ENG_RGB.jpg">
            <a:extLst>
              <a:ext uri="{FF2B5EF4-FFF2-40B4-BE49-F238E27FC236}">
                <a16:creationId xmlns:a16="http://schemas.microsoft.com/office/drawing/2014/main" id="{8C448549-545C-584D-84C6-168F3F9AD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7" y="320948"/>
            <a:ext cx="1694450" cy="944447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A19A04F-4F5B-5A41-8FB4-B013D0FDB5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56" y="1273165"/>
            <a:ext cx="2124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uva 8">
            <a:extLst>
              <a:ext uri="{FF2B5EF4-FFF2-40B4-BE49-F238E27FC236}">
                <a16:creationId xmlns:a16="http://schemas.microsoft.com/office/drawing/2014/main" id="{DAF648E3-A15D-AF40-9CC6-9DA370F3D9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27828" y="527706"/>
            <a:ext cx="1342518" cy="6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2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0850" y="2325600"/>
            <a:ext cx="8237538" cy="4102011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pic>
        <p:nvPicPr>
          <p:cNvPr id="7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7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78963" y="2325600"/>
            <a:ext cx="3907838" cy="4100600"/>
          </a:xfrm>
        </p:spPr>
        <p:txBody>
          <a:bodyPr/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50850" y="2325600"/>
            <a:ext cx="3925888" cy="4102011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438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rgbClr val="008E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78963" y="2325600"/>
            <a:ext cx="3907838" cy="4100600"/>
          </a:xfrm>
        </p:spPr>
        <p:txBody>
          <a:bodyPr/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50850" y="2325600"/>
            <a:ext cx="3925888" cy="4102011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0011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78963" y="2325600"/>
            <a:ext cx="3907838" cy="4100600"/>
          </a:xfrm>
        </p:spPr>
        <p:txBody>
          <a:bodyPr/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50850" y="2325600"/>
            <a:ext cx="3925888" cy="4102011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6021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78963" y="2325600"/>
            <a:ext cx="3907838" cy="4100600"/>
          </a:xfrm>
        </p:spPr>
        <p:txBody>
          <a:bodyPr/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50850" y="2325600"/>
            <a:ext cx="3925888" cy="4102011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150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78963" y="2325600"/>
            <a:ext cx="3907838" cy="4100600"/>
          </a:xfrm>
        </p:spPr>
        <p:txBody>
          <a:bodyPr/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50850" y="2325600"/>
            <a:ext cx="3925888" cy="4102011"/>
          </a:xfrm>
        </p:spPr>
        <p:txBody>
          <a:bodyPr/>
          <a:lstStyle>
            <a:lvl1pPr marL="0" indent="0">
              <a:buFontTx/>
              <a:buNone/>
              <a:defRPr sz="2000" b="1" i="0"/>
            </a:lvl1pPr>
            <a:lvl2pPr marL="0" indent="0">
              <a:buFontTx/>
              <a:buNone/>
              <a:defRPr sz="2000" b="1" i="0"/>
            </a:lvl2pPr>
            <a:lvl3pPr marL="0" indent="0">
              <a:buFontTx/>
              <a:buNone/>
              <a:defRPr sz="2000" b="1" i="0"/>
            </a:lvl3pPr>
            <a:lvl4pPr marL="0" indent="0">
              <a:buFontTx/>
              <a:buNone/>
              <a:defRPr sz="2000" b="1" i="0"/>
            </a:lvl4pPr>
            <a:lvl5pPr marL="0" indent="0">
              <a:buFontTx/>
              <a:buNone/>
              <a:defRPr sz="2000" b="1" i="0"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3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ailu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  <p:sp>
        <p:nvSpPr>
          <p:cNvPr id="12" name="Kuvan paikkamerkki 2"/>
          <p:cNvSpPr>
            <a:spLocks noGrp="1"/>
          </p:cNvSpPr>
          <p:nvPr>
            <p:ph type="pic" idx="13"/>
          </p:nvPr>
        </p:nvSpPr>
        <p:spPr>
          <a:xfrm>
            <a:off x="4794149" y="1430459"/>
            <a:ext cx="4133851" cy="49971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50850" y="2325600"/>
            <a:ext cx="3925888" cy="4102011"/>
          </a:xfrm>
        </p:spPr>
        <p:txBody>
          <a:bodyPr/>
          <a:lstStyle>
            <a:lvl1pPr marL="0" indent="0">
              <a:buFontTx/>
              <a:buNone/>
              <a:defRPr sz="3200" b="1" i="0" baseline="0"/>
            </a:lvl1pPr>
            <a:lvl2pPr marL="457200" indent="0">
              <a:buFontTx/>
              <a:buNone/>
              <a:defRPr sz="3200" b="1" i="0" baseline="0"/>
            </a:lvl2pPr>
            <a:lvl3pPr marL="914400" indent="0">
              <a:buFontTx/>
              <a:buNone/>
              <a:defRPr sz="3200" b="1" i="0" baseline="0"/>
            </a:lvl3pPr>
            <a:lvl4pPr marL="1371600" indent="0">
              <a:buFontTx/>
              <a:buNone/>
              <a:defRPr sz="3200" b="1" i="0" baseline="0"/>
            </a:lvl4pPr>
            <a:lvl5pPr marL="1828800" indent="0">
              <a:buFontTx/>
              <a:buNone/>
              <a:defRPr sz="3200" b="1" i="0" baseline="0"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47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sisältö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"/>
          <p:cNvSpPr>
            <a:spLocks noGrp="1"/>
          </p:cNvSpPr>
          <p:nvPr>
            <p:ph type="pic" idx="13"/>
          </p:nvPr>
        </p:nvSpPr>
        <p:spPr>
          <a:xfrm>
            <a:off x="216000" y="2109788"/>
            <a:ext cx="8712000" cy="45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fi-FI" dirty="0"/>
          </a:p>
        </p:txBody>
      </p:sp>
      <p:pic>
        <p:nvPicPr>
          <p:cNvPr id="7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0850" y="941480"/>
            <a:ext cx="6400800" cy="1161958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0850" y="414085"/>
            <a:ext cx="5711001" cy="51725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35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  <p:sp>
        <p:nvSpPr>
          <p:cNvPr id="12" name="Kuvan paikkamerkki 2"/>
          <p:cNvSpPr>
            <a:spLocks noGrp="1"/>
          </p:cNvSpPr>
          <p:nvPr>
            <p:ph type="pic" idx="13"/>
          </p:nvPr>
        </p:nvSpPr>
        <p:spPr>
          <a:xfrm>
            <a:off x="216000" y="257573"/>
            <a:ext cx="5994341" cy="1668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450850" y="2226905"/>
            <a:ext cx="8237538" cy="95603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idx="1"/>
          </p:nvPr>
        </p:nvSpPr>
        <p:spPr>
          <a:xfrm>
            <a:off x="450850" y="3182937"/>
            <a:ext cx="8237538" cy="3243263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606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ailu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  <p:sp>
        <p:nvSpPr>
          <p:cNvPr id="18" name="Kuvan paikkamerkki 2"/>
          <p:cNvSpPr>
            <a:spLocks noGrp="1"/>
          </p:cNvSpPr>
          <p:nvPr>
            <p:ph type="pic" idx="13"/>
          </p:nvPr>
        </p:nvSpPr>
        <p:spPr>
          <a:xfrm>
            <a:off x="4794149" y="2109788"/>
            <a:ext cx="4133851" cy="45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fi-FI" dirty="0"/>
          </a:p>
        </p:txBody>
      </p:sp>
      <p:sp>
        <p:nvSpPr>
          <p:cNvPr id="19" name="Sisällön paikkamerkki 2"/>
          <p:cNvSpPr>
            <a:spLocks noGrp="1"/>
          </p:cNvSpPr>
          <p:nvPr>
            <p:ph idx="1"/>
          </p:nvPr>
        </p:nvSpPr>
        <p:spPr>
          <a:xfrm>
            <a:off x="450850" y="2325600"/>
            <a:ext cx="3925888" cy="4102011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418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0850" y="2325688"/>
            <a:ext cx="8221663" cy="347576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0850" y="5972461"/>
            <a:ext cx="8221663" cy="53682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10" y="1114648"/>
            <a:ext cx="2124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97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ailu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  <p:sp>
        <p:nvSpPr>
          <p:cNvPr id="18" name="Otsikko 1"/>
          <p:cNvSpPr>
            <a:spLocks noGrp="1"/>
          </p:cNvSpPr>
          <p:nvPr>
            <p:ph type="title"/>
          </p:nvPr>
        </p:nvSpPr>
        <p:spPr>
          <a:xfrm>
            <a:off x="450850" y="2226905"/>
            <a:ext cx="3925888" cy="95603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9" name="Sisällön paikkamerkki 2"/>
          <p:cNvSpPr>
            <a:spLocks noGrp="1"/>
          </p:cNvSpPr>
          <p:nvPr>
            <p:ph idx="1"/>
          </p:nvPr>
        </p:nvSpPr>
        <p:spPr>
          <a:xfrm>
            <a:off x="450850" y="3182937"/>
            <a:ext cx="3925888" cy="3243263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22" name="Sisällön paikkamerkki 2"/>
          <p:cNvSpPr>
            <a:spLocks noGrp="1"/>
          </p:cNvSpPr>
          <p:nvPr>
            <p:ph idx="10"/>
          </p:nvPr>
        </p:nvSpPr>
        <p:spPr>
          <a:xfrm>
            <a:off x="4764087" y="3182937"/>
            <a:ext cx="3925888" cy="3243263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14" name="Otsikko 1"/>
          <p:cNvSpPr txBox="1">
            <a:spLocks/>
          </p:cNvSpPr>
          <p:nvPr userDrawn="1"/>
        </p:nvSpPr>
        <p:spPr>
          <a:xfrm>
            <a:off x="450850" y="371748"/>
            <a:ext cx="6477706" cy="1476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PT Sans"/>
                <a:ea typeface="+mj-ea"/>
                <a:cs typeface="PT Sans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1"/>
          </p:nvPr>
        </p:nvSpPr>
        <p:spPr>
          <a:xfrm>
            <a:off x="4764087" y="2226577"/>
            <a:ext cx="3925888" cy="95636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755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50849" y="371748"/>
            <a:ext cx="8239125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450850" y="2325600"/>
            <a:ext cx="8237538" cy="4102011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470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76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/>
          <p:cNvSpPr>
            <a:spLocks noGrp="1"/>
          </p:cNvSpPr>
          <p:nvPr>
            <p:ph type="pic" idx="13"/>
          </p:nvPr>
        </p:nvSpPr>
        <p:spPr>
          <a:xfrm>
            <a:off x="216000" y="2109788"/>
            <a:ext cx="8712000" cy="4536000"/>
          </a:xfrm>
          <a:noFill/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4" name="Picture 7" descr="TURKU_AMK_ENG_RGB.jpg">
            <a:extLst>
              <a:ext uri="{FF2B5EF4-FFF2-40B4-BE49-F238E27FC236}">
                <a16:creationId xmlns:a16="http://schemas.microsoft.com/office/drawing/2014/main" id="{27E727DB-4987-6242-8827-447215466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7" y="320948"/>
            <a:ext cx="1694450" cy="944447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AB6D97A-7080-B342-A514-B781895AB6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56" y="1273165"/>
            <a:ext cx="2124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F2D7B9D7-CE9B-AF47-A3AF-1C422E0AA1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27828" y="527706"/>
            <a:ext cx="1342518" cy="6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6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0850" y="2325688"/>
            <a:ext cx="8221663" cy="347576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0850" y="5972461"/>
            <a:ext cx="8221663" cy="53682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26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0850" y="2325688"/>
            <a:ext cx="8221663" cy="347576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0850" y="5972461"/>
            <a:ext cx="8221663" cy="53682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271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  <p:sp>
        <p:nvSpPr>
          <p:cNvPr id="14" name="Otsikko 1"/>
          <p:cNvSpPr>
            <a:spLocks noGrp="1"/>
          </p:cNvSpPr>
          <p:nvPr>
            <p:ph type="ctrTitle"/>
          </p:nvPr>
        </p:nvSpPr>
        <p:spPr>
          <a:xfrm>
            <a:off x="450850" y="2325688"/>
            <a:ext cx="8221663" cy="347576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450850" y="5972461"/>
            <a:ext cx="8221663" cy="53682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sp>
        <p:nvSpPr>
          <p:cNvPr id="7" name="Kuvan paikkamerkki 2"/>
          <p:cNvSpPr>
            <a:spLocks noGrp="1"/>
          </p:cNvSpPr>
          <p:nvPr>
            <p:ph type="pic" idx="13"/>
          </p:nvPr>
        </p:nvSpPr>
        <p:spPr>
          <a:xfrm>
            <a:off x="5280025" y="1"/>
            <a:ext cx="3632200" cy="6559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47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kuva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/>
          <p:cNvSpPr>
            <a:spLocks noGrp="1"/>
          </p:cNvSpPr>
          <p:nvPr>
            <p:ph type="pic" idx="13"/>
          </p:nvPr>
        </p:nvSpPr>
        <p:spPr>
          <a:xfrm>
            <a:off x="216000" y="2109788"/>
            <a:ext cx="8712000" cy="4536000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fi-FI" dirty="0"/>
          </a:p>
        </p:txBody>
      </p:sp>
      <p:pic>
        <p:nvPicPr>
          <p:cNvPr id="11" name="Picture 8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  <p:sp>
        <p:nvSpPr>
          <p:cNvPr id="12" name="Otsikko 1"/>
          <p:cNvSpPr txBox="1">
            <a:spLocks/>
          </p:cNvSpPr>
          <p:nvPr userDrawn="1"/>
        </p:nvSpPr>
        <p:spPr>
          <a:xfrm>
            <a:off x="450850" y="2325688"/>
            <a:ext cx="8221663" cy="34757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6000" b="1" i="0" kern="1200">
                <a:solidFill>
                  <a:schemeClr val="bg1"/>
                </a:solidFill>
                <a:latin typeface="PT Sans"/>
                <a:ea typeface="+mj-ea"/>
                <a:cs typeface="PT Sans"/>
              </a:defRPr>
            </a:lvl1pPr>
          </a:lstStyle>
          <a:p>
            <a:r>
              <a:rPr lang="fi-FI" dirty="0">
                <a:solidFill>
                  <a:schemeClr val="tx1"/>
                </a:solidFill>
              </a:rPr>
              <a:t>Muokkaa perustyylejä naps.</a:t>
            </a:r>
          </a:p>
        </p:txBody>
      </p:sp>
      <p:sp>
        <p:nvSpPr>
          <p:cNvPr id="13" name="Alaotsikko 2"/>
          <p:cNvSpPr txBox="1">
            <a:spLocks/>
          </p:cNvSpPr>
          <p:nvPr userDrawn="1"/>
        </p:nvSpPr>
        <p:spPr>
          <a:xfrm>
            <a:off x="450850" y="5972461"/>
            <a:ext cx="8221663" cy="5368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1pPr>
            <a:lvl2pPr marL="4572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T Sans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T Sans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T Sans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T Sans"/>
              </a:defRPr>
            </a:lvl5pPr>
            <a:lvl6pPr marL="22860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404960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0850" y="2325600"/>
            <a:ext cx="8237538" cy="4102011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pic>
        <p:nvPicPr>
          <p:cNvPr id="9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7" y="320948"/>
            <a:ext cx="1694450" cy="944447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56" y="1273165"/>
            <a:ext cx="2124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91A71DAD-0B11-CF49-8FEA-70251596F9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27828" y="527706"/>
            <a:ext cx="1342518" cy="6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0850" y="2325600"/>
            <a:ext cx="8237538" cy="4102011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pic>
        <p:nvPicPr>
          <p:cNvPr id="7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0850" y="2325600"/>
            <a:ext cx="8237538" cy="4102011"/>
          </a:xfrm>
        </p:spPr>
        <p:txBody>
          <a:bodyPr/>
          <a:lstStyle>
            <a:lvl1pPr marL="342900" indent="-34290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2000"/>
            </a:lvl3pPr>
            <a:lvl4pPr marL="1600200" indent="-228600">
              <a:buFont typeface="Arial"/>
              <a:buChar char="•"/>
              <a:defRPr sz="2000"/>
            </a:lvl4pPr>
            <a:lvl5pPr marL="2057400" indent="-228600">
              <a:buFont typeface="Arial"/>
              <a:buChar char="•"/>
              <a:defRPr sz="20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pic>
        <p:nvPicPr>
          <p:cNvPr id="7" name="Picture 7" descr="TURKU_AMK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47" y="108288"/>
            <a:ext cx="1694450" cy="94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8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06257"/>
            <a:ext cx="8224838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425700"/>
            <a:ext cx="8224838" cy="4146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sz="1600" dirty="0"/>
              <a:t>kuudes taso</a:t>
            </a:r>
          </a:p>
          <a:p>
            <a:pPr lvl="6"/>
            <a:r>
              <a:rPr lang="fi-FI" sz="1600" dirty="0"/>
              <a:t>seitsemäs taso</a:t>
            </a:r>
          </a:p>
          <a:p>
            <a:pPr lvl="7"/>
            <a:r>
              <a:rPr lang="fi-FI" sz="1600" dirty="0"/>
              <a:t>kahdeksas taso</a:t>
            </a:r>
          </a:p>
          <a:p>
            <a:pPr lvl="8"/>
            <a:r>
              <a:rPr lang="fi-FI" sz="1600" dirty="0"/>
              <a:t>yhdeksäs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5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81" r:id="rId4"/>
    <p:sldLayoutId id="2147483671" r:id="rId5"/>
    <p:sldLayoutId id="2147483663" r:id="rId6"/>
    <p:sldLayoutId id="2147483650" r:id="rId7"/>
    <p:sldLayoutId id="2147483682" r:id="rId8"/>
    <p:sldLayoutId id="2147483683" r:id="rId9"/>
    <p:sldLayoutId id="2147483684" r:id="rId10"/>
    <p:sldLayoutId id="2147483653" r:id="rId11"/>
    <p:sldLayoutId id="2147483685" r:id="rId12"/>
    <p:sldLayoutId id="2147483686" r:id="rId13"/>
    <p:sldLayoutId id="2147483687" r:id="rId14"/>
    <p:sldLayoutId id="2147483678" r:id="rId15"/>
    <p:sldLayoutId id="2147483667" r:id="rId16"/>
    <p:sldLayoutId id="2147483672" r:id="rId17"/>
    <p:sldLayoutId id="2147483673" r:id="rId18"/>
    <p:sldLayoutId id="2147483675" r:id="rId19"/>
    <p:sldLayoutId id="2147483674" r:id="rId20"/>
    <p:sldLayoutId id="2147483677" r:id="rId21"/>
    <p:sldLayoutId id="2147483657" r:id="rId22"/>
    <p:sldLayoutId id="2147483689" r:id="rId23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ts val="0"/>
        </a:spcBef>
        <a:buNone/>
        <a:defRPr sz="6000" b="1" i="0" kern="1200">
          <a:solidFill>
            <a:schemeClr val="tx1"/>
          </a:solidFill>
          <a:latin typeface="PT Sans"/>
          <a:ea typeface="+mj-ea"/>
          <a:cs typeface="PT San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PT San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PT San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PT San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PT San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PT Sans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coda.e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fincoda.eu/" TargetMode="External"/><Relationship Id="rId5" Type="http://schemas.openxmlformats.org/officeDocument/2006/relationships/hyperlink" Target="http://www.indoped.eu/" TargetMode="External"/><Relationship Id="rId4" Type="http://schemas.openxmlformats.org/officeDocument/2006/relationships/hyperlink" Target="mailto:harri.lappalainen@turkuamk.f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659" y="2069622"/>
            <a:ext cx="88662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a typeface="ＭＳ Ｐゴシック" charset="-128"/>
                <a:cs typeface="Arial" charset="0"/>
              </a:rPr>
              <a:t>Finland’s Policies </a:t>
            </a:r>
          </a:p>
          <a:p>
            <a:pPr algn="ctr"/>
            <a:r>
              <a:rPr lang="en-US" sz="4000" b="1" dirty="0">
                <a:ea typeface="ＭＳ Ｐゴシック" charset="-128"/>
                <a:cs typeface="Arial" charset="0"/>
              </a:rPr>
              <a:t>and </a:t>
            </a:r>
          </a:p>
          <a:p>
            <a:pPr algn="ctr"/>
            <a:r>
              <a:rPr lang="en-US" sz="5400" b="1" dirty="0">
                <a:ea typeface="ＭＳ Ｐゴシック" charset="-128"/>
                <a:cs typeface="Arial" charset="0"/>
              </a:rPr>
              <a:t>Innovation Pedagogy </a:t>
            </a:r>
          </a:p>
          <a:p>
            <a:pPr algn="ctr"/>
            <a:r>
              <a:rPr lang="en-US" sz="4000" b="1" dirty="0">
                <a:ea typeface="ＭＳ Ｐゴシック" charset="-128"/>
                <a:cs typeface="Arial" charset="0"/>
              </a:rPr>
              <a:t>in Improving the Quality of Education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4229" y="5245515"/>
            <a:ext cx="8866207" cy="647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PT San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altLang="en-US" sz="3200" dirty="0">
                <a:solidFill>
                  <a:schemeClr val="tx1"/>
                </a:solidFill>
                <a:ea typeface="ＭＳ Ｐゴシック" charset="-128"/>
              </a:rPr>
              <a:t>Harri Lappalainen</a:t>
            </a:r>
          </a:p>
          <a:p>
            <a:pPr marL="0" indent="0" algn="ctr">
              <a:buNone/>
            </a:pPr>
            <a:r>
              <a:rPr lang="fi-FI" altLang="en-US" sz="2400" dirty="0">
                <a:solidFill>
                  <a:schemeClr val="tx1"/>
                </a:solidFill>
                <a:ea typeface="ＭＳ Ｐゴシック" charset="-128"/>
              </a:rPr>
              <a:t> Turku </a:t>
            </a:r>
            <a:r>
              <a:rPr lang="fi-FI" altLang="en-US" sz="2400" dirty="0" err="1">
                <a:solidFill>
                  <a:schemeClr val="tx1"/>
                </a:solidFill>
                <a:ea typeface="ＭＳ Ｐゴシック" charset="-128"/>
              </a:rPr>
              <a:t>University</a:t>
            </a:r>
            <a:r>
              <a:rPr lang="fi-FI" altLang="en-US" sz="2400" dirty="0">
                <a:solidFill>
                  <a:schemeClr val="tx1"/>
                </a:solidFill>
                <a:ea typeface="ＭＳ Ｐゴシック" charset="-128"/>
              </a:rPr>
              <a:t> of </a:t>
            </a:r>
            <a:r>
              <a:rPr lang="fi-FI" altLang="en-US" sz="2400" dirty="0" err="1">
                <a:solidFill>
                  <a:schemeClr val="tx1"/>
                </a:solidFill>
                <a:ea typeface="ＭＳ Ｐゴシック" charset="-128"/>
              </a:rPr>
              <a:t>Applied</a:t>
            </a:r>
            <a:r>
              <a:rPr lang="fi-FI" altLang="en-US" sz="2400" dirty="0">
                <a:solidFill>
                  <a:schemeClr val="tx1"/>
                </a:solidFill>
                <a:ea typeface="ＭＳ Ｐゴシック" charset="-128"/>
              </a:rPr>
              <a:t> Sciences, Finland</a:t>
            </a:r>
          </a:p>
          <a:p>
            <a:pPr marL="0" indent="0" algn="ctr">
              <a:buNone/>
            </a:pPr>
            <a:r>
              <a:rPr lang="fi-FI" altLang="en-US" sz="2400" dirty="0">
                <a:solidFill>
                  <a:schemeClr val="tx1"/>
                </a:solidFill>
                <a:ea typeface="ＭＳ Ｐゴシック" charset="-128"/>
              </a:rPr>
              <a:t>Malang, </a:t>
            </a:r>
            <a:r>
              <a:rPr lang="fi-FI" altLang="en-US" sz="2400" dirty="0" err="1">
                <a:solidFill>
                  <a:schemeClr val="tx1"/>
                </a:solidFill>
                <a:ea typeface="ＭＳ Ｐゴシック" charset="-128"/>
              </a:rPr>
              <a:t>September</a:t>
            </a:r>
            <a:r>
              <a:rPr lang="fi-FI" altLang="en-US" sz="2400" dirty="0">
                <a:solidFill>
                  <a:schemeClr val="tx1"/>
                </a:solidFill>
                <a:ea typeface="ＭＳ Ｐゴシック" charset="-128"/>
              </a:rPr>
              <a:t> 2018</a:t>
            </a:r>
            <a:endParaRPr lang="fi-FI" altLang="en-US" sz="24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8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2D5764-BF31-B246-909F-421F6FC947E6}"/>
              </a:ext>
            </a:extLst>
          </p:cNvPr>
          <p:cNvGraphicFramePr/>
          <p:nvPr>
            <p:extLst/>
          </p:nvPr>
        </p:nvGraphicFramePr>
        <p:xfrm>
          <a:off x="150915" y="290995"/>
          <a:ext cx="8934767" cy="610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C4DE056-0705-E842-B993-5CF326AE1B2F}"/>
              </a:ext>
            </a:extLst>
          </p:cNvPr>
          <p:cNvSpPr txBox="1"/>
          <p:nvPr/>
        </p:nvSpPr>
        <p:spPr>
          <a:xfrm>
            <a:off x="339968" y="6459427"/>
            <a:ext cx="4501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World Economic Forum (2016)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DF147-0DBB-2348-9269-57016B73EBA0}"/>
              </a:ext>
            </a:extLst>
          </p:cNvPr>
          <p:cNvSpPr/>
          <p:nvPr/>
        </p:nvSpPr>
        <p:spPr>
          <a:xfrm>
            <a:off x="5011616" y="4714258"/>
            <a:ext cx="386233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Future of jobs</a:t>
            </a:r>
          </a:p>
          <a:p>
            <a:pPr algn="ctr"/>
            <a:r>
              <a:rPr lang="en-US" sz="3200" b="1" dirty="0">
                <a:ln/>
                <a:solidFill>
                  <a:schemeClr val="accent5">
                    <a:lumMod val="50000"/>
                  </a:schemeClr>
                </a:solidFill>
              </a:rPr>
              <a:t>Top 10 skills at 2020</a:t>
            </a:r>
            <a:endParaRPr lang="en-US" sz="3200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algn="ctr"/>
            <a:endParaRPr lang="en-US" sz="48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en-US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077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/>
          <a:stretch/>
        </p:blipFill>
        <p:spPr>
          <a:xfrm>
            <a:off x="-1" y="0"/>
            <a:ext cx="922548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9863" y="2905780"/>
            <a:ext cx="7345281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What makes Finnish education system unique?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59387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E762DA-AA81-C640-AA7C-976620929976}"/>
              </a:ext>
            </a:extLst>
          </p:cNvPr>
          <p:cNvSpPr/>
          <p:nvPr/>
        </p:nvSpPr>
        <p:spPr>
          <a:xfrm>
            <a:off x="266631" y="403376"/>
            <a:ext cx="6665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cs typeface="Arial" charset="0"/>
              </a:rPr>
              <a:t>Special characteristics of </a:t>
            </a:r>
          </a:p>
          <a:p>
            <a:r>
              <a:rPr lang="en-US" sz="3600" b="1" dirty="0">
                <a:cs typeface="Arial" charset="0"/>
              </a:rPr>
              <a:t>Finnish primary education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684A2-F652-B149-96D9-C1CA934B5BDE}"/>
              </a:ext>
            </a:extLst>
          </p:cNvPr>
          <p:cNvSpPr/>
          <p:nvPr/>
        </p:nvSpPr>
        <p:spPr>
          <a:xfrm>
            <a:off x="206473" y="2132339"/>
            <a:ext cx="89375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cs typeface="Arial" charset="0"/>
              </a:rPr>
              <a:t>Equality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Public schools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Free for all pupils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cs typeface="Arial" charset="0"/>
              </a:rPr>
              <a:t>Narrowest achievement gap in the world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Between pupils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Between schools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cs typeface="Arial" charset="0"/>
              </a:rPr>
              <a:t>Finnish teachers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High status profession, well paid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Lots of applicants to become a teacher candidate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cs typeface="Arial" charset="0"/>
              </a:rPr>
              <a:t>Autonomy of schools and teachers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cs typeface="Arial" charset="0"/>
              </a:rPr>
              <a:t>No standardized testing (only one in 12 years)</a:t>
            </a:r>
          </a:p>
          <a:p>
            <a:pPr marL="571500" indent="-571500">
              <a:buFont typeface="+mj-lt"/>
              <a:buAutoNum type="arabicPeriod"/>
            </a:pPr>
            <a:endParaRPr lang="en-US" sz="2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1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7F1730-9AEC-4C4B-BC06-C13BE304F5FD}"/>
              </a:ext>
            </a:extLst>
          </p:cNvPr>
          <p:cNvSpPr/>
          <p:nvPr/>
        </p:nvSpPr>
        <p:spPr>
          <a:xfrm>
            <a:off x="360382" y="186807"/>
            <a:ext cx="6665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cs typeface="Arial" charset="0"/>
              </a:rPr>
              <a:t>New Finnish national </a:t>
            </a:r>
          </a:p>
          <a:p>
            <a:r>
              <a:rPr lang="en-US" sz="3600" b="1" dirty="0">
                <a:cs typeface="Arial" charset="0"/>
              </a:rPr>
              <a:t>core curriculum for basic education 2014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FF2A56-3BBF-A14D-893E-299C177ABB37}"/>
              </a:ext>
            </a:extLst>
          </p:cNvPr>
          <p:cNvSpPr/>
          <p:nvPr/>
        </p:nvSpPr>
        <p:spPr>
          <a:xfrm>
            <a:off x="118125" y="2201551"/>
            <a:ext cx="88662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Arial" charset="0"/>
              </a:rPr>
              <a:t>“</a:t>
            </a:r>
            <a:r>
              <a:rPr lang="en-US" sz="2800" b="1" dirty="0">
                <a:cs typeface="Arial" charset="0"/>
              </a:rPr>
              <a:t>Curriculum reform is intended to ensure that the </a:t>
            </a:r>
            <a:r>
              <a:rPr lang="en-US" sz="3600" b="1" dirty="0">
                <a:cs typeface="Arial" charset="0"/>
              </a:rPr>
              <a:t>knowledge and skills </a:t>
            </a:r>
            <a:r>
              <a:rPr lang="en-US" sz="2800" b="1" dirty="0">
                <a:cs typeface="Arial" charset="0"/>
              </a:rPr>
              <a:t>of Finnish children and youths will remain strong in the future, both </a:t>
            </a:r>
            <a:r>
              <a:rPr lang="en-US" sz="3600" b="1" dirty="0">
                <a:cs typeface="Arial" charset="0"/>
              </a:rPr>
              <a:t>nationally and internationally</a:t>
            </a:r>
            <a:r>
              <a:rPr lang="en-US" sz="3200" b="1" dirty="0">
                <a:cs typeface="Arial" charset="0"/>
              </a:rPr>
              <a:t>. </a:t>
            </a:r>
            <a:r>
              <a:rPr lang="en-US" sz="2800" b="1" dirty="0">
                <a:cs typeface="Arial" charset="0"/>
              </a:rPr>
              <a:t>In addition, </a:t>
            </a:r>
            <a:r>
              <a:rPr lang="en-US" sz="3600" b="1" dirty="0">
                <a:cs typeface="Arial" charset="0"/>
              </a:rPr>
              <a:t>pedagogical guidelines </a:t>
            </a:r>
            <a:r>
              <a:rPr lang="en-US" sz="2800" b="1" dirty="0">
                <a:cs typeface="Arial" charset="0"/>
              </a:rPr>
              <a:t>are defined to help schools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600" b="1" dirty="0">
                <a:cs typeface="Arial" charset="0"/>
              </a:rPr>
              <a:t>develop their operating methods </a:t>
            </a:r>
            <a:r>
              <a:rPr lang="en-US" sz="3200" b="1" dirty="0">
                <a:cs typeface="Arial" charset="0"/>
              </a:rPr>
              <a:t>in </a:t>
            </a:r>
            <a:r>
              <a:rPr lang="en-US" sz="2800" b="1" dirty="0">
                <a:cs typeface="Arial" charset="0"/>
              </a:rPr>
              <a:t>order to </a:t>
            </a:r>
            <a:r>
              <a:rPr lang="en-US" sz="3600" b="1" dirty="0">
                <a:cs typeface="Arial" charset="0"/>
              </a:rPr>
              <a:t>increase the pupils' interest in and motivation for learning.”</a:t>
            </a:r>
          </a:p>
        </p:txBody>
      </p:sp>
    </p:spTree>
    <p:extLst>
      <p:ext uri="{BB962C8B-B14F-4D97-AF65-F5344CB8AC3E}">
        <p14:creationId xmlns:p14="http://schemas.microsoft.com/office/powerpoint/2010/main" val="8086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01393-6E36-5A42-B6AB-F486D5BD1DA6}"/>
              </a:ext>
            </a:extLst>
          </p:cNvPr>
          <p:cNvSpPr/>
          <p:nvPr/>
        </p:nvSpPr>
        <p:spPr>
          <a:xfrm>
            <a:off x="206473" y="186807"/>
            <a:ext cx="6665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cs typeface="Arial" charset="0"/>
              </a:rPr>
              <a:t>5 cornerstones in new Finnish national core curriculum for basic education 2014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3FAFE-488F-6E46-A5FD-0B419E51FEA0}"/>
              </a:ext>
            </a:extLst>
          </p:cNvPr>
          <p:cNvSpPr/>
          <p:nvPr/>
        </p:nvSpPr>
        <p:spPr>
          <a:xfrm>
            <a:off x="152151" y="2192497"/>
            <a:ext cx="89375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cs typeface="Arial" charset="0"/>
              </a:rPr>
              <a:t>Renewing subjects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more optionality; social studies and 2</a:t>
            </a:r>
            <a:r>
              <a:rPr lang="en-US" sz="2400" b="1" baseline="30000" dirty="0">
                <a:cs typeface="Arial" charset="0"/>
              </a:rPr>
              <a:t>nd</a:t>
            </a:r>
            <a:r>
              <a:rPr lang="en-US" sz="2400" b="1" dirty="0">
                <a:cs typeface="Arial" charset="0"/>
              </a:rPr>
              <a:t> language earlier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b="1" dirty="0">
                <a:cs typeface="Arial" charset="0"/>
              </a:rPr>
              <a:t>Transversal competences as part of every subject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e.g. communication, ICT, entrepreneurship, creativity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b="1" dirty="0">
                <a:cs typeface="Arial" charset="0"/>
              </a:rPr>
              <a:t>Changing the ways schools operate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e.g. school as a learning community, diversity of languages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b="1" dirty="0">
                <a:cs typeface="Arial" charset="0"/>
              </a:rPr>
              <a:t>At least one multidisciplinary learning module a year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project-based learning in teams, cooperation of teachers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b="1" dirty="0">
                <a:cs typeface="Arial" charset="0"/>
              </a:rPr>
              <a:t>Diversity in pupil assessment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formative assessment, several assessment methods</a:t>
            </a:r>
          </a:p>
          <a:p>
            <a:pPr marL="571500" indent="-571500">
              <a:buFont typeface="+mj-lt"/>
              <a:buAutoNum type="arabicPeriod"/>
            </a:pPr>
            <a:endParaRPr lang="en-US" sz="2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AEA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8CEB-BCA9-674B-B118-D221327D3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CD5B7-E960-304F-A455-6589FB2BC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7ADF7-E095-9C44-A94C-BA0F16CB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40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7435850" y="6524625"/>
            <a:ext cx="160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fi-FI" sz="1200" b="1">
                <a:solidFill>
                  <a:schemeClr val="bg1"/>
                </a:solidFill>
                <a:cs typeface="Arial" charset="0"/>
              </a:rPr>
              <a:t>www.tuas.fi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DC5F2-4B20-CE47-A98A-9E5C31FE5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A51869-E2E7-6940-8590-AF7ED8A67427}"/>
              </a:ext>
            </a:extLst>
          </p:cNvPr>
          <p:cNvSpPr txBox="1"/>
          <p:nvPr/>
        </p:nvSpPr>
        <p:spPr>
          <a:xfrm>
            <a:off x="298160" y="2182811"/>
            <a:ext cx="8643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i="1" dirty="0">
                <a:solidFill>
                  <a:schemeClr val="bg1"/>
                </a:solidFill>
              </a:rPr>
              <a:t>Finland is </a:t>
            </a:r>
            <a:r>
              <a:rPr lang="fi-FI" sz="3200" b="1" i="1" dirty="0" err="1">
                <a:solidFill>
                  <a:schemeClr val="bg1"/>
                </a:solidFill>
              </a:rPr>
              <a:t>the</a:t>
            </a:r>
            <a:r>
              <a:rPr lang="fi-FI" sz="3200" b="1" i="1" dirty="0">
                <a:solidFill>
                  <a:schemeClr val="bg1"/>
                </a:solidFill>
              </a:rPr>
              <a:t> </a:t>
            </a:r>
            <a:r>
              <a:rPr lang="fi-FI" sz="3200" b="1" i="1" dirty="0" err="1">
                <a:solidFill>
                  <a:schemeClr val="bg1"/>
                </a:solidFill>
              </a:rPr>
              <a:t>happiest</a:t>
            </a:r>
            <a:r>
              <a:rPr lang="fi-FI" sz="3200" b="1" i="1" dirty="0">
                <a:solidFill>
                  <a:schemeClr val="bg1"/>
                </a:solidFill>
              </a:rPr>
              <a:t>* country in </a:t>
            </a:r>
            <a:r>
              <a:rPr lang="fi-FI" sz="3200" b="1" i="1" dirty="0" err="1">
                <a:solidFill>
                  <a:schemeClr val="bg1"/>
                </a:solidFill>
              </a:rPr>
              <a:t>the</a:t>
            </a:r>
            <a:r>
              <a:rPr lang="fi-FI" sz="3200" b="1" i="1" dirty="0">
                <a:solidFill>
                  <a:schemeClr val="bg1"/>
                </a:solidFill>
              </a:rPr>
              <a:t> </a:t>
            </a:r>
            <a:r>
              <a:rPr lang="fi-FI" sz="3200" b="1" i="1" dirty="0" err="1">
                <a:solidFill>
                  <a:schemeClr val="bg1"/>
                </a:solidFill>
              </a:rPr>
              <a:t>world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ED4D0-350C-604B-A18A-235E5E09C6B7}"/>
              </a:ext>
            </a:extLst>
          </p:cNvPr>
          <p:cNvSpPr txBox="1"/>
          <p:nvPr/>
        </p:nvSpPr>
        <p:spPr>
          <a:xfrm>
            <a:off x="6043613" y="6421607"/>
            <a:ext cx="3457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i="1" dirty="0">
                <a:solidFill>
                  <a:schemeClr val="bg1"/>
                </a:solidFill>
              </a:rPr>
              <a:t>*World </a:t>
            </a:r>
            <a:r>
              <a:rPr lang="fi-FI" sz="1600" b="1" i="1" dirty="0" err="1">
                <a:solidFill>
                  <a:schemeClr val="bg1"/>
                </a:solidFill>
              </a:rPr>
              <a:t>Happiness</a:t>
            </a:r>
            <a:r>
              <a:rPr lang="fi-FI" sz="1600" b="1" i="1" dirty="0">
                <a:solidFill>
                  <a:schemeClr val="bg1"/>
                </a:solidFill>
              </a:rPr>
              <a:t> Report, UN, 2018</a:t>
            </a:r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4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2D052D-0C5B-3B4E-8CF5-B45F56FB88FE}"/>
              </a:ext>
            </a:extLst>
          </p:cNvPr>
          <p:cNvSpPr/>
          <p:nvPr/>
        </p:nvSpPr>
        <p:spPr>
          <a:xfrm>
            <a:off x="415046" y="1732745"/>
            <a:ext cx="730020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cs typeface="Arial" charset="0"/>
              </a:rPr>
              <a:t>WHAT KIND OF </a:t>
            </a:r>
            <a:r>
              <a:rPr lang="en-US" sz="8000" b="1" dirty="0">
                <a:cs typeface="Arial" charset="0"/>
              </a:rPr>
              <a:t>COMPETENCES</a:t>
            </a:r>
            <a:r>
              <a:rPr lang="en-US" sz="4800" b="1" dirty="0">
                <a:cs typeface="Arial" charset="0"/>
              </a:rPr>
              <a:t> ARE NEEDED FOR </a:t>
            </a:r>
          </a:p>
          <a:p>
            <a:pPr algn="ctr"/>
            <a:r>
              <a:rPr lang="en-US" sz="8000" b="1" dirty="0">
                <a:cs typeface="Arial" charset="0"/>
              </a:rPr>
              <a:t>INNOVATION</a:t>
            </a:r>
            <a:r>
              <a:rPr lang="en-US" sz="6000" b="1" dirty="0">
                <a:cs typeface="Arial" charset="0"/>
              </a:rPr>
              <a:t> </a:t>
            </a:r>
          </a:p>
          <a:p>
            <a:pPr algn="ctr"/>
            <a:r>
              <a:rPr lang="en-US" sz="6000" b="1" dirty="0">
                <a:cs typeface="Arial" charset="0"/>
              </a:rPr>
              <a:t>PROCESSES?</a:t>
            </a:r>
          </a:p>
        </p:txBody>
      </p:sp>
    </p:spTree>
    <p:extLst>
      <p:ext uri="{BB962C8B-B14F-4D97-AF65-F5344CB8AC3E}">
        <p14:creationId xmlns:p14="http://schemas.microsoft.com/office/powerpoint/2010/main" val="48433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F36BC95-6DA0-DA4B-A4CE-3050B81D2A8C}"/>
              </a:ext>
            </a:extLst>
          </p:cNvPr>
          <p:cNvGrpSpPr/>
          <p:nvPr/>
        </p:nvGrpSpPr>
        <p:grpSpPr>
          <a:xfrm>
            <a:off x="477874" y="544010"/>
            <a:ext cx="6526821" cy="6313989"/>
            <a:chOff x="1403648" y="260648"/>
            <a:chExt cx="6624736" cy="6408712"/>
          </a:xfrm>
        </p:grpSpPr>
        <p:sp>
          <p:nvSpPr>
            <p:cNvPr id="4" name="21 Elipse">
              <a:extLst>
                <a:ext uri="{FF2B5EF4-FFF2-40B4-BE49-F238E27FC236}">
                  <a16:creationId xmlns:a16="http://schemas.microsoft.com/office/drawing/2014/main" id="{EA2E489D-3EDC-8245-B862-1B4CE6C27679}"/>
                </a:ext>
              </a:extLst>
            </p:cNvPr>
            <p:cNvSpPr/>
            <p:nvPr/>
          </p:nvSpPr>
          <p:spPr bwMode="auto">
            <a:xfrm>
              <a:off x="1691680" y="548680"/>
              <a:ext cx="6048672" cy="5400600"/>
            </a:xfrm>
            <a:prstGeom prst="ellipse">
              <a:avLst/>
            </a:prstGeom>
            <a:gradFill flip="none" rotWithShape="1">
              <a:gsLst>
                <a:gs pos="59000">
                  <a:srgbClr val="808000">
                    <a:gamma/>
                    <a:tint val="0"/>
                    <a:invGamma/>
                    <a:alpha val="31000"/>
                  </a:srgbClr>
                </a:gs>
                <a:gs pos="100000">
                  <a:srgbClr val="8080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5 Anillo">
              <a:extLst>
                <a:ext uri="{FF2B5EF4-FFF2-40B4-BE49-F238E27FC236}">
                  <a16:creationId xmlns:a16="http://schemas.microsoft.com/office/drawing/2014/main" id="{126939EA-FA8C-854D-A65E-4467C17C6B8A}"/>
                </a:ext>
              </a:extLst>
            </p:cNvPr>
            <p:cNvSpPr/>
            <p:nvPr/>
          </p:nvSpPr>
          <p:spPr>
            <a:xfrm>
              <a:off x="1403648" y="260648"/>
              <a:ext cx="6624736" cy="5976664"/>
            </a:xfrm>
            <a:prstGeom prst="donut">
              <a:avLst>
                <a:gd name="adj" fmla="val 4330"/>
              </a:avLst>
            </a:prstGeom>
            <a:gradFill>
              <a:gsLst>
                <a:gs pos="50000">
                  <a:srgbClr val="00206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1600">
                <a:solidFill>
                  <a:schemeClr val="tx1"/>
                </a:solidFill>
              </a:endParaRPr>
            </a:p>
          </p:txBody>
        </p:sp>
        <p:sp>
          <p:nvSpPr>
            <p:cNvPr id="6" name="8 CuadroTexto">
              <a:extLst>
                <a:ext uri="{FF2B5EF4-FFF2-40B4-BE49-F238E27FC236}">
                  <a16:creationId xmlns:a16="http://schemas.microsoft.com/office/drawing/2014/main" id="{35F98BC1-4D0E-A24A-A04D-6E99ED9694C1}"/>
                </a:ext>
              </a:extLst>
            </p:cNvPr>
            <p:cNvSpPr txBox="1"/>
            <p:nvPr/>
          </p:nvSpPr>
          <p:spPr>
            <a:xfrm>
              <a:off x="3507975" y="620688"/>
              <a:ext cx="2311934" cy="614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s-ES" sz="3400" b="1" dirty="0" err="1">
                  <a:solidFill>
                    <a:srgbClr val="002060"/>
                  </a:solidFill>
                </a:rPr>
                <a:t>Innovation</a:t>
              </a:r>
              <a:endParaRPr lang="es-ES" sz="34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8 CuadroTexto">
              <a:extLst>
                <a:ext uri="{FF2B5EF4-FFF2-40B4-BE49-F238E27FC236}">
                  <a16:creationId xmlns:a16="http://schemas.microsoft.com/office/drawing/2014/main" id="{52845A44-3A81-9C4C-9704-4B34FA163678}"/>
                </a:ext>
              </a:extLst>
            </p:cNvPr>
            <p:cNvSpPr txBox="1"/>
            <p:nvPr/>
          </p:nvSpPr>
          <p:spPr>
            <a:xfrm>
              <a:off x="3419872" y="5229200"/>
              <a:ext cx="25202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s-ES" sz="3400" b="1" dirty="0" err="1">
                  <a:solidFill>
                    <a:srgbClr val="002060"/>
                  </a:solidFill>
                </a:rPr>
                <a:t>Competence</a:t>
              </a:r>
              <a:endParaRPr lang="es-ES" sz="34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29 Forma libre">
              <a:extLst>
                <a:ext uri="{FF2B5EF4-FFF2-40B4-BE49-F238E27FC236}">
                  <a16:creationId xmlns:a16="http://schemas.microsoft.com/office/drawing/2014/main" id="{BCB57F06-415A-214C-BAEB-109C48BBECFB}"/>
                </a:ext>
              </a:extLst>
            </p:cNvPr>
            <p:cNvSpPr/>
            <p:nvPr/>
          </p:nvSpPr>
          <p:spPr>
            <a:xfrm>
              <a:off x="2051720" y="1988840"/>
              <a:ext cx="1656184" cy="1476341"/>
            </a:xfrm>
            <a:custGeom>
              <a:avLst/>
              <a:gdLst>
                <a:gd name="connsiteX0" fmla="*/ 0 w 1600301"/>
                <a:gd name="connsiteY0" fmla="*/ 800151 h 1600301"/>
                <a:gd name="connsiteX1" fmla="*/ 234360 w 1600301"/>
                <a:gd name="connsiteY1" fmla="*/ 234359 h 1600301"/>
                <a:gd name="connsiteX2" fmla="*/ 800153 w 1600301"/>
                <a:gd name="connsiteY2" fmla="*/ 1 h 1600301"/>
                <a:gd name="connsiteX3" fmla="*/ 1365945 w 1600301"/>
                <a:gd name="connsiteY3" fmla="*/ 234361 h 1600301"/>
                <a:gd name="connsiteX4" fmla="*/ 1600303 w 1600301"/>
                <a:gd name="connsiteY4" fmla="*/ 800154 h 1600301"/>
                <a:gd name="connsiteX5" fmla="*/ 1365944 w 1600301"/>
                <a:gd name="connsiteY5" fmla="*/ 1365946 h 1600301"/>
                <a:gd name="connsiteX6" fmla="*/ 800152 w 1600301"/>
                <a:gd name="connsiteY6" fmla="*/ 1600305 h 1600301"/>
                <a:gd name="connsiteX7" fmla="*/ 234360 w 1600301"/>
                <a:gd name="connsiteY7" fmla="*/ 1365946 h 1600301"/>
                <a:gd name="connsiteX8" fmla="*/ 2 w 1600301"/>
                <a:gd name="connsiteY8" fmla="*/ 800153 h 1600301"/>
                <a:gd name="connsiteX9" fmla="*/ 0 w 1600301"/>
                <a:gd name="connsiteY9" fmla="*/ 800151 h 160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301" h="1600301">
                  <a:moveTo>
                    <a:pt x="0" y="800151"/>
                  </a:moveTo>
                  <a:cubicBezTo>
                    <a:pt x="0" y="587938"/>
                    <a:pt x="84302" y="384416"/>
                    <a:pt x="234360" y="234359"/>
                  </a:cubicBezTo>
                  <a:cubicBezTo>
                    <a:pt x="384418" y="84302"/>
                    <a:pt x="587939" y="1"/>
                    <a:pt x="800153" y="1"/>
                  </a:cubicBezTo>
                  <a:cubicBezTo>
                    <a:pt x="1012366" y="1"/>
                    <a:pt x="1215888" y="84303"/>
                    <a:pt x="1365945" y="234361"/>
                  </a:cubicBezTo>
                  <a:cubicBezTo>
                    <a:pt x="1516002" y="384419"/>
                    <a:pt x="1600303" y="587940"/>
                    <a:pt x="1600303" y="800154"/>
                  </a:cubicBezTo>
                  <a:cubicBezTo>
                    <a:pt x="1600303" y="1012367"/>
                    <a:pt x="1516002" y="1215889"/>
                    <a:pt x="1365944" y="1365946"/>
                  </a:cubicBezTo>
                  <a:cubicBezTo>
                    <a:pt x="1215886" y="1516003"/>
                    <a:pt x="1012365" y="1600305"/>
                    <a:pt x="800152" y="1600305"/>
                  </a:cubicBezTo>
                  <a:cubicBezTo>
                    <a:pt x="587939" y="1600305"/>
                    <a:pt x="384417" y="1516003"/>
                    <a:pt x="234360" y="1365946"/>
                  </a:cubicBezTo>
                  <a:cubicBezTo>
                    <a:pt x="84303" y="1215888"/>
                    <a:pt x="1" y="1012367"/>
                    <a:pt x="2" y="800153"/>
                  </a:cubicBezTo>
                  <a:lnTo>
                    <a:pt x="0" y="800151"/>
                  </a:lnTo>
                  <a:close/>
                </a:path>
              </a:pathLst>
            </a:custGeom>
            <a:gradFill flip="none" rotWithShape="0">
              <a:gsLst>
                <a:gs pos="49000">
                  <a:srgbClr val="FF0000">
                    <a:alpha val="22000"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679" tIns="254678" rIns="254679" bIns="25467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9" name="6 CuadroTexto">
              <a:extLst>
                <a:ext uri="{FF2B5EF4-FFF2-40B4-BE49-F238E27FC236}">
                  <a16:creationId xmlns:a16="http://schemas.microsoft.com/office/drawing/2014/main" id="{4C546A5A-15A8-3048-BF4F-DD0C13F22CA3}"/>
                </a:ext>
              </a:extLst>
            </p:cNvPr>
            <p:cNvSpPr txBox="1"/>
            <p:nvPr/>
          </p:nvSpPr>
          <p:spPr>
            <a:xfrm>
              <a:off x="2197991" y="2492896"/>
              <a:ext cx="15099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" sz="2400" b="1" dirty="0" err="1">
                  <a:solidFill>
                    <a:srgbClr val="002060"/>
                  </a:solidFill>
                </a:rPr>
                <a:t>Creativity</a:t>
              </a:r>
              <a:endParaRPr lang="es-ES" sz="2400" b="1" dirty="0">
                <a:solidFill>
                  <a:srgbClr val="002060"/>
                </a:solidFill>
              </a:endParaRPr>
            </a:p>
            <a:p>
              <a:endParaRPr lang="es-ES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0" name="27 Grupo">
              <a:extLst>
                <a:ext uri="{FF2B5EF4-FFF2-40B4-BE49-F238E27FC236}">
                  <a16:creationId xmlns:a16="http://schemas.microsoft.com/office/drawing/2014/main" id="{2AB574BF-A928-184A-9393-F85436003454}"/>
                </a:ext>
              </a:extLst>
            </p:cNvPr>
            <p:cNvGrpSpPr/>
            <p:nvPr/>
          </p:nvGrpSpPr>
          <p:grpSpPr>
            <a:xfrm>
              <a:off x="3851919" y="1196752"/>
              <a:ext cx="2016225" cy="1476341"/>
              <a:chOff x="3923927" y="1448603"/>
              <a:chExt cx="2016225" cy="1476341"/>
            </a:xfrm>
          </p:grpSpPr>
          <p:sp>
            <p:nvSpPr>
              <p:cNvPr id="19" name="45 Forma libre">
                <a:extLst>
                  <a:ext uri="{FF2B5EF4-FFF2-40B4-BE49-F238E27FC236}">
                    <a16:creationId xmlns:a16="http://schemas.microsoft.com/office/drawing/2014/main" id="{0FD8ACE1-DD9F-874D-BB36-220D0E9436F1}"/>
                  </a:ext>
                </a:extLst>
              </p:cNvPr>
              <p:cNvSpPr/>
              <p:nvPr/>
            </p:nvSpPr>
            <p:spPr>
              <a:xfrm>
                <a:off x="3923927" y="1448603"/>
                <a:ext cx="1656184" cy="1476341"/>
              </a:xfrm>
              <a:custGeom>
                <a:avLst/>
                <a:gdLst>
                  <a:gd name="connsiteX0" fmla="*/ 0 w 1600301"/>
                  <a:gd name="connsiteY0" fmla="*/ 800151 h 1600301"/>
                  <a:gd name="connsiteX1" fmla="*/ 234360 w 1600301"/>
                  <a:gd name="connsiteY1" fmla="*/ 234359 h 1600301"/>
                  <a:gd name="connsiteX2" fmla="*/ 800153 w 1600301"/>
                  <a:gd name="connsiteY2" fmla="*/ 1 h 1600301"/>
                  <a:gd name="connsiteX3" fmla="*/ 1365945 w 1600301"/>
                  <a:gd name="connsiteY3" fmla="*/ 234361 h 1600301"/>
                  <a:gd name="connsiteX4" fmla="*/ 1600303 w 1600301"/>
                  <a:gd name="connsiteY4" fmla="*/ 800154 h 1600301"/>
                  <a:gd name="connsiteX5" fmla="*/ 1365944 w 1600301"/>
                  <a:gd name="connsiteY5" fmla="*/ 1365946 h 1600301"/>
                  <a:gd name="connsiteX6" fmla="*/ 800152 w 1600301"/>
                  <a:gd name="connsiteY6" fmla="*/ 1600305 h 1600301"/>
                  <a:gd name="connsiteX7" fmla="*/ 234360 w 1600301"/>
                  <a:gd name="connsiteY7" fmla="*/ 1365946 h 1600301"/>
                  <a:gd name="connsiteX8" fmla="*/ 2 w 1600301"/>
                  <a:gd name="connsiteY8" fmla="*/ 800153 h 1600301"/>
                  <a:gd name="connsiteX9" fmla="*/ 0 w 1600301"/>
                  <a:gd name="connsiteY9" fmla="*/ 800151 h 160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0301" h="1600301">
                    <a:moveTo>
                      <a:pt x="0" y="800151"/>
                    </a:moveTo>
                    <a:cubicBezTo>
                      <a:pt x="0" y="587938"/>
                      <a:pt x="84302" y="384416"/>
                      <a:pt x="234360" y="234359"/>
                    </a:cubicBezTo>
                    <a:cubicBezTo>
                      <a:pt x="384418" y="84302"/>
                      <a:pt x="587939" y="1"/>
                      <a:pt x="800153" y="1"/>
                    </a:cubicBezTo>
                    <a:cubicBezTo>
                      <a:pt x="1012366" y="1"/>
                      <a:pt x="1215888" y="84303"/>
                      <a:pt x="1365945" y="234361"/>
                    </a:cubicBezTo>
                    <a:cubicBezTo>
                      <a:pt x="1516002" y="384419"/>
                      <a:pt x="1600303" y="587940"/>
                      <a:pt x="1600303" y="800154"/>
                    </a:cubicBezTo>
                    <a:cubicBezTo>
                      <a:pt x="1600303" y="1012367"/>
                      <a:pt x="1516002" y="1215889"/>
                      <a:pt x="1365944" y="1365946"/>
                    </a:cubicBezTo>
                    <a:cubicBezTo>
                      <a:pt x="1215886" y="1516003"/>
                      <a:pt x="1012365" y="1600305"/>
                      <a:pt x="800152" y="1600305"/>
                    </a:cubicBezTo>
                    <a:cubicBezTo>
                      <a:pt x="587939" y="1600305"/>
                      <a:pt x="384417" y="1516003"/>
                      <a:pt x="234360" y="1365946"/>
                    </a:cubicBezTo>
                    <a:cubicBezTo>
                      <a:pt x="84303" y="1215888"/>
                      <a:pt x="1" y="1012367"/>
                      <a:pt x="2" y="800153"/>
                    </a:cubicBezTo>
                    <a:lnTo>
                      <a:pt x="0" y="800151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808000">
                      <a:gamma/>
                      <a:tint val="0"/>
                      <a:invGamma/>
                    </a:srgbClr>
                  </a:gs>
                  <a:gs pos="100000">
                    <a:srgbClr val="808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711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s-ES" sz="2400" dirty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20" name="42 CuadroTexto">
                <a:extLst>
                  <a:ext uri="{FF2B5EF4-FFF2-40B4-BE49-F238E27FC236}">
                    <a16:creationId xmlns:a16="http://schemas.microsoft.com/office/drawing/2014/main" id="{9DA97127-AFD0-B941-950E-4F59346364BD}"/>
                  </a:ext>
                </a:extLst>
              </p:cNvPr>
              <p:cNvSpPr txBox="1"/>
              <p:nvPr/>
            </p:nvSpPr>
            <p:spPr>
              <a:xfrm>
                <a:off x="4139953" y="1583210"/>
                <a:ext cx="1800199" cy="1089529"/>
              </a:xfrm>
              <a:prstGeom prst="rect">
                <a:avLst/>
              </a:prstGeom>
              <a:noFill/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711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s-ES" sz="2400" b="1" dirty="0">
                  <a:latin typeface="Times New Roman" charset="0"/>
                </a:endParaRPr>
              </a:p>
              <a:p>
                <a:pPr defTabSz="711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2400" b="1" dirty="0" err="1"/>
                  <a:t>Initiative</a:t>
                </a:r>
                <a:endParaRPr lang="es-ES" sz="2400" b="1" dirty="0"/>
              </a:p>
              <a:p>
                <a:pPr defTabSz="711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s-ES" sz="2400" b="1" dirty="0">
                  <a:latin typeface="Times New Roman" charset="0"/>
                </a:endParaRPr>
              </a:p>
            </p:txBody>
          </p:sp>
        </p:grpSp>
        <p:sp>
          <p:nvSpPr>
            <p:cNvPr id="11" name="46 Forma libre">
              <a:extLst>
                <a:ext uri="{FF2B5EF4-FFF2-40B4-BE49-F238E27FC236}">
                  <a16:creationId xmlns:a16="http://schemas.microsoft.com/office/drawing/2014/main" id="{8C5FBE11-0EA3-A243-B502-A7BC492D1F3C}"/>
                </a:ext>
              </a:extLst>
            </p:cNvPr>
            <p:cNvSpPr/>
            <p:nvPr/>
          </p:nvSpPr>
          <p:spPr>
            <a:xfrm>
              <a:off x="2483768" y="3752859"/>
              <a:ext cx="1656184" cy="1476341"/>
            </a:xfrm>
            <a:custGeom>
              <a:avLst/>
              <a:gdLst>
                <a:gd name="connsiteX0" fmla="*/ 0 w 1600301"/>
                <a:gd name="connsiteY0" fmla="*/ 800151 h 1600301"/>
                <a:gd name="connsiteX1" fmla="*/ 234360 w 1600301"/>
                <a:gd name="connsiteY1" fmla="*/ 234359 h 1600301"/>
                <a:gd name="connsiteX2" fmla="*/ 800153 w 1600301"/>
                <a:gd name="connsiteY2" fmla="*/ 1 h 1600301"/>
                <a:gd name="connsiteX3" fmla="*/ 1365945 w 1600301"/>
                <a:gd name="connsiteY3" fmla="*/ 234361 h 1600301"/>
                <a:gd name="connsiteX4" fmla="*/ 1600303 w 1600301"/>
                <a:gd name="connsiteY4" fmla="*/ 800154 h 1600301"/>
                <a:gd name="connsiteX5" fmla="*/ 1365944 w 1600301"/>
                <a:gd name="connsiteY5" fmla="*/ 1365946 h 1600301"/>
                <a:gd name="connsiteX6" fmla="*/ 800152 w 1600301"/>
                <a:gd name="connsiteY6" fmla="*/ 1600305 h 1600301"/>
                <a:gd name="connsiteX7" fmla="*/ 234360 w 1600301"/>
                <a:gd name="connsiteY7" fmla="*/ 1365946 h 1600301"/>
                <a:gd name="connsiteX8" fmla="*/ 2 w 1600301"/>
                <a:gd name="connsiteY8" fmla="*/ 800153 h 1600301"/>
                <a:gd name="connsiteX9" fmla="*/ 0 w 1600301"/>
                <a:gd name="connsiteY9" fmla="*/ 800151 h 160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301" h="1600301">
                  <a:moveTo>
                    <a:pt x="0" y="800151"/>
                  </a:moveTo>
                  <a:cubicBezTo>
                    <a:pt x="0" y="587938"/>
                    <a:pt x="84302" y="384416"/>
                    <a:pt x="234360" y="234359"/>
                  </a:cubicBezTo>
                  <a:cubicBezTo>
                    <a:pt x="384418" y="84302"/>
                    <a:pt x="587939" y="1"/>
                    <a:pt x="800153" y="1"/>
                  </a:cubicBezTo>
                  <a:cubicBezTo>
                    <a:pt x="1012366" y="1"/>
                    <a:pt x="1215888" y="84303"/>
                    <a:pt x="1365945" y="234361"/>
                  </a:cubicBezTo>
                  <a:cubicBezTo>
                    <a:pt x="1516002" y="384419"/>
                    <a:pt x="1600303" y="587940"/>
                    <a:pt x="1600303" y="800154"/>
                  </a:cubicBezTo>
                  <a:cubicBezTo>
                    <a:pt x="1600303" y="1012367"/>
                    <a:pt x="1516002" y="1215889"/>
                    <a:pt x="1365944" y="1365946"/>
                  </a:cubicBezTo>
                  <a:cubicBezTo>
                    <a:pt x="1215886" y="1516003"/>
                    <a:pt x="1012365" y="1600305"/>
                    <a:pt x="800152" y="1600305"/>
                  </a:cubicBezTo>
                  <a:cubicBezTo>
                    <a:pt x="587939" y="1600305"/>
                    <a:pt x="384417" y="1516003"/>
                    <a:pt x="234360" y="1365946"/>
                  </a:cubicBezTo>
                  <a:cubicBezTo>
                    <a:pt x="84303" y="1215888"/>
                    <a:pt x="1" y="1012367"/>
                    <a:pt x="2" y="800153"/>
                  </a:cubicBezTo>
                  <a:lnTo>
                    <a:pt x="0" y="800151"/>
                  </a:lnTo>
                  <a:close/>
                </a:path>
              </a:pathLst>
            </a:custGeom>
            <a:gradFill flip="none" rotWithShape="0">
              <a:gsLst>
                <a:gs pos="50000">
                  <a:srgbClr val="66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679" tIns="254678" rIns="254679" bIns="254678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dirty="0">
                <a:solidFill>
                  <a:srgbClr val="002060"/>
                </a:solidFill>
              </a:endParaRPr>
            </a:p>
          </p:txBody>
        </p:sp>
        <p:sp>
          <p:nvSpPr>
            <p:cNvPr id="12" name="7 CuadroTexto">
              <a:extLst>
                <a:ext uri="{FF2B5EF4-FFF2-40B4-BE49-F238E27FC236}">
                  <a16:creationId xmlns:a16="http://schemas.microsoft.com/office/drawing/2014/main" id="{D29C099D-BC0A-A446-B133-662FF2CD54B4}"/>
                </a:ext>
              </a:extLst>
            </p:cNvPr>
            <p:cNvSpPr txBox="1"/>
            <p:nvPr/>
          </p:nvSpPr>
          <p:spPr>
            <a:xfrm>
              <a:off x="2627785" y="4049196"/>
              <a:ext cx="13681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2400" b="1" dirty="0" err="1">
                  <a:solidFill>
                    <a:srgbClr val="002060"/>
                  </a:solidFill>
                </a:rPr>
                <a:t>Critical</a:t>
              </a:r>
              <a:r>
                <a:rPr lang="es-ES" sz="2400" b="1" dirty="0">
                  <a:solidFill>
                    <a:srgbClr val="002060"/>
                  </a:solidFill>
                </a:rPr>
                <a:t> </a:t>
              </a:r>
              <a:r>
                <a:rPr lang="es-ES" sz="2400" b="1" dirty="0" err="1">
                  <a:solidFill>
                    <a:srgbClr val="002060"/>
                  </a:solidFill>
                </a:rPr>
                <a:t>Thinking</a:t>
              </a:r>
              <a:endParaRPr lang="es-ES" sz="2400" b="1" dirty="0">
                <a:solidFill>
                  <a:srgbClr val="002060"/>
                </a:solidFill>
              </a:endParaRPr>
            </a:p>
            <a:p>
              <a:pPr algn="ctr"/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13" name="32 CuadroTexto">
              <a:extLst>
                <a:ext uri="{FF2B5EF4-FFF2-40B4-BE49-F238E27FC236}">
                  <a16:creationId xmlns:a16="http://schemas.microsoft.com/office/drawing/2014/main" id="{FAD400E7-D68F-1F48-9D60-49957B857E24}"/>
                </a:ext>
              </a:extLst>
            </p:cNvPr>
            <p:cNvSpPr txBox="1"/>
            <p:nvPr/>
          </p:nvSpPr>
          <p:spPr>
            <a:xfrm>
              <a:off x="1763688" y="6392361"/>
              <a:ext cx="5976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cs typeface="Arial" pitchFamily="34" charset="0"/>
                </a:rPr>
                <a:t>© FINCODA UPV-SEE-CSP </a:t>
              </a:r>
              <a:r>
                <a:rPr lang="es-ES" sz="1200" dirty="0" err="1">
                  <a:cs typeface="Arial" pitchFamily="34" charset="0"/>
                </a:rPr>
                <a:t>team</a:t>
              </a:r>
              <a:r>
                <a:rPr lang="es-ES" sz="1200" dirty="0">
                  <a:cs typeface="Arial" pitchFamily="34" charset="0"/>
                </a:rPr>
                <a:t> (2017). </a:t>
              </a:r>
              <a:r>
                <a:rPr lang="es-ES" sz="1200" i="1" dirty="0" err="1">
                  <a:cs typeface="Arial" pitchFamily="34" charset="0"/>
                </a:rPr>
                <a:t>Innovation</a:t>
              </a:r>
              <a:r>
                <a:rPr lang="es-ES" sz="1200" i="1" dirty="0">
                  <a:cs typeface="Arial" pitchFamily="34" charset="0"/>
                </a:rPr>
                <a:t> </a:t>
              </a:r>
              <a:r>
                <a:rPr lang="es-ES" sz="1200" i="1" dirty="0" err="1">
                  <a:cs typeface="Arial" pitchFamily="34" charset="0"/>
                </a:rPr>
                <a:t>Competence</a:t>
              </a:r>
              <a:r>
                <a:rPr lang="es-ES" sz="1200" i="1" dirty="0">
                  <a:cs typeface="Arial" pitchFamily="34" charset="0"/>
                </a:rPr>
                <a:t> </a:t>
              </a:r>
              <a:r>
                <a:rPr lang="es-ES" sz="1200" i="1" dirty="0" err="1">
                  <a:cs typeface="Arial" pitchFamily="34" charset="0"/>
                </a:rPr>
                <a:t>Model</a:t>
              </a:r>
              <a:endParaRPr lang="es-ES" sz="1200" i="1" dirty="0">
                <a:cs typeface="Arial" pitchFamily="34" charset="0"/>
              </a:endParaRPr>
            </a:p>
          </p:txBody>
        </p:sp>
        <p:sp>
          <p:nvSpPr>
            <p:cNvPr id="14" name="41 Forma libre">
              <a:extLst>
                <a:ext uri="{FF2B5EF4-FFF2-40B4-BE49-F238E27FC236}">
                  <a16:creationId xmlns:a16="http://schemas.microsoft.com/office/drawing/2014/main" id="{5861F8D1-50A7-874B-BB0E-9D0167BAEFFB}"/>
                </a:ext>
              </a:extLst>
            </p:cNvPr>
            <p:cNvSpPr/>
            <p:nvPr/>
          </p:nvSpPr>
          <p:spPr>
            <a:xfrm>
              <a:off x="5724128" y="1988840"/>
              <a:ext cx="1656184" cy="1476341"/>
            </a:xfrm>
            <a:custGeom>
              <a:avLst/>
              <a:gdLst>
                <a:gd name="connsiteX0" fmla="*/ 0 w 1600301"/>
                <a:gd name="connsiteY0" fmla="*/ 800151 h 1600301"/>
                <a:gd name="connsiteX1" fmla="*/ 234360 w 1600301"/>
                <a:gd name="connsiteY1" fmla="*/ 234359 h 1600301"/>
                <a:gd name="connsiteX2" fmla="*/ 800153 w 1600301"/>
                <a:gd name="connsiteY2" fmla="*/ 1 h 1600301"/>
                <a:gd name="connsiteX3" fmla="*/ 1365945 w 1600301"/>
                <a:gd name="connsiteY3" fmla="*/ 234361 h 1600301"/>
                <a:gd name="connsiteX4" fmla="*/ 1600303 w 1600301"/>
                <a:gd name="connsiteY4" fmla="*/ 800154 h 1600301"/>
                <a:gd name="connsiteX5" fmla="*/ 1365944 w 1600301"/>
                <a:gd name="connsiteY5" fmla="*/ 1365946 h 1600301"/>
                <a:gd name="connsiteX6" fmla="*/ 800152 w 1600301"/>
                <a:gd name="connsiteY6" fmla="*/ 1600305 h 1600301"/>
                <a:gd name="connsiteX7" fmla="*/ 234360 w 1600301"/>
                <a:gd name="connsiteY7" fmla="*/ 1365946 h 1600301"/>
                <a:gd name="connsiteX8" fmla="*/ 2 w 1600301"/>
                <a:gd name="connsiteY8" fmla="*/ 800153 h 1600301"/>
                <a:gd name="connsiteX9" fmla="*/ 0 w 1600301"/>
                <a:gd name="connsiteY9" fmla="*/ 800151 h 160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301" h="1600301">
                  <a:moveTo>
                    <a:pt x="0" y="800151"/>
                  </a:moveTo>
                  <a:cubicBezTo>
                    <a:pt x="0" y="587938"/>
                    <a:pt x="84302" y="384416"/>
                    <a:pt x="234360" y="234359"/>
                  </a:cubicBezTo>
                  <a:cubicBezTo>
                    <a:pt x="384418" y="84302"/>
                    <a:pt x="587939" y="1"/>
                    <a:pt x="800153" y="1"/>
                  </a:cubicBezTo>
                  <a:cubicBezTo>
                    <a:pt x="1012366" y="1"/>
                    <a:pt x="1215888" y="84303"/>
                    <a:pt x="1365945" y="234361"/>
                  </a:cubicBezTo>
                  <a:cubicBezTo>
                    <a:pt x="1516002" y="384419"/>
                    <a:pt x="1600303" y="587940"/>
                    <a:pt x="1600303" y="800154"/>
                  </a:cubicBezTo>
                  <a:cubicBezTo>
                    <a:pt x="1600303" y="1012367"/>
                    <a:pt x="1516002" y="1215889"/>
                    <a:pt x="1365944" y="1365946"/>
                  </a:cubicBezTo>
                  <a:cubicBezTo>
                    <a:pt x="1215886" y="1516003"/>
                    <a:pt x="1012365" y="1600305"/>
                    <a:pt x="800152" y="1600305"/>
                  </a:cubicBezTo>
                  <a:cubicBezTo>
                    <a:pt x="587939" y="1600305"/>
                    <a:pt x="384417" y="1516003"/>
                    <a:pt x="234360" y="1365946"/>
                  </a:cubicBezTo>
                  <a:cubicBezTo>
                    <a:pt x="84303" y="1215888"/>
                    <a:pt x="1" y="1012367"/>
                    <a:pt x="2" y="800153"/>
                  </a:cubicBezTo>
                  <a:lnTo>
                    <a:pt x="0" y="800151"/>
                  </a:lnTo>
                  <a:close/>
                </a:path>
              </a:pathLst>
            </a:custGeom>
            <a:gradFill flip="none" rotWithShape="1">
              <a:gsLst>
                <a:gs pos="46000">
                  <a:schemeClr val="bg1"/>
                </a:gs>
                <a:gs pos="59000">
                  <a:srgbClr val="33CC33">
                    <a:tint val="44500"/>
                    <a:satMod val="160000"/>
                  </a:srgbClr>
                </a:gs>
                <a:gs pos="0">
                  <a:srgbClr val="33CC3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dirty="0">
                <a:solidFill>
                  <a:schemeClr val="lt1"/>
                </a:solidFill>
              </a:endParaRPr>
            </a:p>
          </p:txBody>
        </p:sp>
        <p:sp>
          <p:nvSpPr>
            <p:cNvPr id="15" name="44 CuadroTexto">
              <a:extLst>
                <a:ext uri="{FF2B5EF4-FFF2-40B4-BE49-F238E27FC236}">
                  <a16:creationId xmlns:a16="http://schemas.microsoft.com/office/drawing/2014/main" id="{65814491-8F87-C341-96A4-EB92985B8973}"/>
                </a:ext>
              </a:extLst>
            </p:cNvPr>
            <p:cNvSpPr txBox="1"/>
            <p:nvPr/>
          </p:nvSpPr>
          <p:spPr>
            <a:xfrm>
              <a:off x="5652120" y="2097029"/>
              <a:ext cx="180019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endParaRPr lang="es-ES" sz="2400" b="1" dirty="0">
                <a:solidFill>
                  <a:srgbClr val="002060"/>
                </a:solidFill>
              </a:endParaRPr>
            </a:p>
            <a:p>
              <a:pPr lvl="0" algn="ctr"/>
              <a:r>
                <a:rPr lang="es-ES" sz="2400" b="1" dirty="0" err="1">
                  <a:solidFill>
                    <a:srgbClr val="002060"/>
                  </a:solidFill>
                </a:rPr>
                <a:t>Teamwork</a:t>
              </a:r>
              <a:endParaRPr lang="es-ES" sz="2400" b="1" dirty="0">
                <a:solidFill>
                  <a:srgbClr val="002060"/>
                </a:solidFill>
              </a:endParaRPr>
            </a:p>
            <a:p>
              <a:pPr algn="ctr"/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16" name="48 Forma libre">
              <a:extLst>
                <a:ext uri="{FF2B5EF4-FFF2-40B4-BE49-F238E27FC236}">
                  <a16:creationId xmlns:a16="http://schemas.microsoft.com/office/drawing/2014/main" id="{AA1CDD20-FCF8-3442-B195-6115482B20ED}"/>
                </a:ext>
              </a:extLst>
            </p:cNvPr>
            <p:cNvSpPr/>
            <p:nvPr/>
          </p:nvSpPr>
          <p:spPr>
            <a:xfrm>
              <a:off x="5220071" y="3752859"/>
              <a:ext cx="1656184" cy="1476341"/>
            </a:xfrm>
            <a:custGeom>
              <a:avLst/>
              <a:gdLst>
                <a:gd name="connsiteX0" fmla="*/ 0 w 1600301"/>
                <a:gd name="connsiteY0" fmla="*/ 800151 h 1600301"/>
                <a:gd name="connsiteX1" fmla="*/ 234360 w 1600301"/>
                <a:gd name="connsiteY1" fmla="*/ 234359 h 1600301"/>
                <a:gd name="connsiteX2" fmla="*/ 800153 w 1600301"/>
                <a:gd name="connsiteY2" fmla="*/ 1 h 1600301"/>
                <a:gd name="connsiteX3" fmla="*/ 1365945 w 1600301"/>
                <a:gd name="connsiteY3" fmla="*/ 234361 h 1600301"/>
                <a:gd name="connsiteX4" fmla="*/ 1600303 w 1600301"/>
                <a:gd name="connsiteY4" fmla="*/ 800154 h 1600301"/>
                <a:gd name="connsiteX5" fmla="*/ 1365944 w 1600301"/>
                <a:gd name="connsiteY5" fmla="*/ 1365946 h 1600301"/>
                <a:gd name="connsiteX6" fmla="*/ 800152 w 1600301"/>
                <a:gd name="connsiteY6" fmla="*/ 1600305 h 1600301"/>
                <a:gd name="connsiteX7" fmla="*/ 234360 w 1600301"/>
                <a:gd name="connsiteY7" fmla="*/ 1365946 h 1600301"/>
                <a:gd name="connsiteX8" fmla="*/ 2 w 1600301"/>
                <a:gd name="connsiteY8" fmla="*/ 800153 h 1600301"/>
                <a:gd name="connsiteX9" fmla="*/ 0 w 1600301"/>
                <a:gd name="connsiteY9" fmla="*/ 800151 h 160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301" h="1600301">
                  <a:moveTo>
                    <a:pt x="0" y="800151"/>
                  </a:moveTo>
                  <a:cubicBezTo>
                    <a:pt x="0" y="587938"/>
                    <a:pt x="84302" y="384416"/>
                    <a:pt x="234360" y="234359"/>
                  </a:cubicBezTo>
                  <a:cubicBezTo>
                    <a:pt x="384418" y="84302"/>
                    <a:pt x="587939" y="1"/>
                    <a:pt x="800153" y="1"/>
                  </a:cubicBezTo>
                  <a:cubicBezTo>
                    <a:pt x="1012366" y="1"/>
                    <a:pt x="1215888" y="84303"/>
                    <a:pt x="1365945" y="234361"/>
                  </a:cubicBezTo>
                  <a:cubicBezTo>
                    <a:pt x="1516002" y="384419"/>
                    <a:pt x="1600303" y="587940"/>
                    <a:pt x="1600303" y="800154"/>
                  </a:cubicBezTo>
                  <a:cubicBezTo>
                    <a:pt x="1600303" y="1012367"/>
                    <a:pt x="1516002" y="1215889"/>
                    <a:pt x="1365944" y="1365946"/>
                  </a:cubicBezTo>
                  <a:cubicBezTo>
                    <a:pt x="1215886" y="1516003"/>
                    <a:pt x="1012365" y="1600305"/>
                    <a:pt x="800152" y="1600305"/>
                  </a:cubicBezTo>
                  <a:cubicBezTo>
                    <a:pt x="587939" y="1600305"/>
                    <a:pt x="384417" y="1516003"/>
                    <a:pt x="234360" y="1365946"/>
                  </a:cubicBezTo>
                  <a:cubicBezTo>
                    <a:pt x="84303" y="1215888"/>
                    <a:pt x="1" y="1012367"/>
                    <a:pt x="2" y="800153"/>
                  </a:cubicBezTo>
                  <a:lnTo>
                    <a:pt x="0" y="800151"/>
                  </a:lnTo>
                  <a:close/>
                </a:path>
              </a:pathLst>
            </a:custGeom>
            <a:gradFill>
              <a:gsLst>
                <a:gs pos="5000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679" tIns="254678" rIns="254679" bIns="254678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dirty="0">
                <a:solidFill>
                  <a:srgbClr val="002060"/>
                </a:solidFill>
              </a:endParaRPr>
            </a:p>
          </p:txBody>
        </p:sp>
        <p:sp>
          <p:nvSpPr>
            <p:cNvPr id="17" name="50 CuadroTexto">
              <a:extLst>
                <a:ext uri="{FF2B5EF4-FFF2-40B4-BE49-F238E27FC236}">
                  <a16:creationId xmlns:a16="http://schemas.microsoft.com/office/drawing/2014/main" id="{452A847D-E9BE-9743-A584-EAD40F3B012F}"/>
                </a:ext>
              </a:extLst>
            </p:cNvPr>
            <p:cNvSpPr txBox="1"/>
            <p:nvPr/>
          </p:nvSpPr>
          <p:spPr>
            <a:xfrm>
              <a:off x="5148064" y="3861048"/>
              <a:ext cx="18001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endParaRPr lang="es-ES" sz="2400" b="1" dirty="0">
                <a:solidFill>
                  <a:srgbClr val="002060"/>
                </a:solidFill>
              </a:endParaRPr>
            </a:p>
            <a:p>
              <a:pPr lvl="0" algn="ctr"/>
              <a:r>
                <a:rPr lang="es-ES" sz="2400" b="1" dirty="0" err="1">
                  <a:solidFill>
                    <a:srgbClr val="002060"/>
                  </a:solidFill>
                </a:rPr>
                <a:t>Networking</a:t>
              </a:r>
              <a:endParaRPr lang="es-ES" sz="2400" b="1" dirty="0">
                <a:solidFill>
                  <a:srgbClr val="002060"/>
                </a:solidFill>
              </a:endParaRPr>
            </a:p>
            <a:p>
              <a:pPr algn="ctr"/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18" name="52 Sol">
              <a:extLst>
                <a:ext uri="{FF2B5EF4-FFF2-40B4-BE49-F238E27FC236}">
                  <a16:creationId xmlns:a16="http://schemas.microsoft.com/office/drawing/2014/main" id="{D756B210-2AE0-0C42-A241-39B4B2F89223}"/>
                </a:ext>
              </a:extLst>
            </p:cNvPr>
            <p:cNvSpPr/>
            <p:nvPr/>
          </p:nvSpPr>
          <p:spPr>
            <a:xfrm>
              <a:off x="3635896" y="2780928"/>
              <a:ext cx="2088232" cy="1296144"/>
            </a:xfrm>
            <a:prstGeom prst="sun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2997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5A8255-B79D-D241-A9F7-B27E251BC3CD}"/>
              </a:ext>
            </a:extLst>
          </p:cNvPr>
          <p:cNvSpPr/>
          <p:nvPr/>
        </p:nvSpPr>
        <p:spPr>
          <a:xfrm>
            <a:off x="127179" y="2645170"/>
            <a:ext cx="88662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cs typeface="Arial" charset="0"/>
              </a:rPr>
              <a:t>ARE WE ABLE TO ASSESS </a:t>
            </a:r>
            <a:r>
              <a:rPr lang="en-US" sz="7200" b="1" dirty="0">
                <a:cs typeface="Arial" charset="0"/>
              </a:rPr>
              <a:t>INNOVATION COMPETENCES?</a:t>
            </a:r>
          </a:p>
        </p:txBody>
      </p:sp>
    </p:spTree>
    <p:extLst>
      <p:ext uri="{BB962C8B-B14F-4D97-AF65-F5344CB8AC3E}">
        <p14:creationId xmlns:p14="http://schemas.microsoft.com/office/powerpoint/2010/main" val="163659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1069" y="532288"/>
            <a:ext cx="8221663" cy="666006"/>
          </a:xfrm>
        </p:spPr>
        <p:txBody>
          <a:bodyPr/>
          <a:lstStyle/>
          <a:p>
            <a:pPr algn="ctr"/>
            <a:r>
              <a:rPr lang="fi-FI" sz="4800" dirty="0">
                <a:solidFill>
                  <a:srgbClr val="000000"/>
                </a:solidFill>
              </a:rPr>
              <a:t>Greetings </a:t>
            </a:r>
            <a:br>
              <a:rPr lang="fi-FI" sz="4800" dirty="0">
                <a:solidFill>
                  <a:srgbClr val="000000"/>
                </a:solidFill>
              </a:rPr>
            </a:br>
            <a:r>
              <a:rPr lang="fi-FI" sz="4800" dirty="0" err="1">
                <a:solidFill>
                  <a:srgbClr val="000000"/>
                </a:solidFill>
              </a:rPr>
              <a:t>from</a:t>
            </a:r>
            <a:r>
              <a:rPr lang="fi-FI" sz="4800" dirty="0">
                <a:solidFill>
                  <a:srgbClr val="000000"/>
                </a:solidFill>
              </a:rPr>
              <a:t> Finland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31DBE-99B5-3B49-B4A3-5E067E0A5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9" y="2113121"/>
            <a:ext cx="8763501" cy="45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02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i-FI">
              <a:latin typeface="Times New Roman" charset="0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>
              <a:latin typeface="Times New Roman" charset="0"/>
              <a:cs typeface="+mn-cs"/>
            </a:endParaRPr>
          </a:p>
        </p:txBody>
      </p:sp>
      <p:pic>
        <p:nvPicPr>
          <p:cNvPr id="14339" name="Picture 4" descr="22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hteck 1"/>
          <p:cNvSpPr>
            <a:spLocks noChangeArrowheads="1"/>
          </p:cNvSpPr>
          <p:nvPr/>
        </p:nvSpPr>
        <p:spPr bwMode="auto">
          <a:xfrm>
            <a:off x="719138" y="6537325"/>
            <a:ext cx="8424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ts val="2000"/>
              </a:lnSpc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ts val="2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s-IS" altLang="en-US" sz="1200" dirty="0">
                <a:solidFill>
                  <a:srgbClr val="FFFFFF"/>
                </a:solidFill>
              </a:rPr>
              <a:t>http://edu.docdat.com/tw_files2/urls_11/371/d-370082/img3.jpg</a:t>
            </a:r>
            <a:endParaRPr lang="de-DE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5617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F9CF8F5-11FA-BA45-886B-A0E7C0582A70}"/>
              </a:ext>
            </a:extLst>
          </p:cNvPr>
          <p:cNvSpPr txBox="1">
            <a:spLocks/>
          </p:cNvSpPr>
          <p:nvPr/>
        </p:nvSpPr>
        <p:spPr>
          <a:xfrm>
            <a:off x="228600" y="2385848"/>
            <a:ext cx="8746958" cy="159660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6000" b="1" i="0" kern="1200">
                <a:solidFill>
                  <a:schemeClr val="tx1"/>
                </a:solidFill>
                <a:latin typeface="PT Sans"/>
                <a:ea typeface="+mj-ea"/>
                <a:cs typeface="PT Sans"/>
              </a:defRPr>
            </a:lvl1pPr>
          </a:lstStyle>
          <a:p>
            <a:pPr algn="ctr"/>
            <a:r>
              <a:rPr lang="fi-FI" sz="5400" dirty="0"/>
              <a:t>FINCODA</a:t>
            </a:r>
            <a:r>
              <a:rPr lang="fi-FI" sz="4800" dirty="0"/>
              <a:t> </a:t>
            </a:r>
            <a:r>
              <a:rPr lang="fi-FI" sz="4800" dirty="0" err="1"/>
              <a:t>Rater</a:t>
            </a:r>
            <a:r>
              <a:rPr lang="fi-FI" sz="4800" dirty="0"/>
              <a:t> Training Toolkit</a:t>
            </a:r>
          </a:p>
          <a:p>
            <a:pPr algn="ctr"/>
            <a:r>
              <a:rPr lang="fi-FI" sz="5400" dirty="0"/>
              <a:t>FINCODA</a:t>
            </a:r>
            <a:r>
              <a:rPr lang="fi-FI" dirty="0"/>
              <a:t> </a:t>
            </a:r>
            <a:r>
              <a:rPr lang="fi-FI" sz="4800" dirty="0" err="1"/>
              <a:t>Barometer</a:t>
            </a:r>
            <a:endParaRPr lang="fi-FI" dirty="0"/>
          </a:p>
          <a:p>
            <a:pPr algn="ctr"/>
            <a:r>
              <a:rPr lang="fi-FI" dirty="0">
                <a:hlinkClick r:id="rId3"/>
              </a:rPr>
              <a:t>www.fincoda.eu</a:t>
            </a:r>
            <a:r>
              <a:rPr lang="fi-FI" dirty="0"/>
              <a:t> </a:t>
            </a:r>
          </a:p>
          <a:p>
            <a:pPr algn="ctr"/>
            <a:endParaRPr lang="fi-FI" dirty="0"/>
          </a:p>
        </p:txBody>
      </p:sp>
      <p:sp>
        <p:nvSpPr>
          <p:cNvPr id="6" name="Otsikko 3">
            <a:extLst>
              <a:ext uri="{FF2B5EF4-FFF2-40B4-BE49-F238E27FC236}">
                <a16:creationId xmlns:a16="http://schemas.microsoft.com/office/drawing/2014/main" id="{7413ECE0-9C0C-5549-906D-A1DA9F41E7B4}"/>
              </a:ext>
            </a:extLst>
          </p:cNvPr>
          <p:cNvSpPr txBox="1">
            <a:spLocks/>
          </p:cNvSpPr>
          <p:nvPr/>
        </p:nvSpPr>
        <p:spPr>
          <a:xfrm>
            <a:off x="366963" y="6256006"/>
            <a:ext cx="8680784" cy="6019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6000" b="1" i="0" kern="1200">
                <a:solidFill>
                  <a:schemeClr val="tx1"/>
                </a:solidFill>
                <a:latin typeface="PT Sans"/>
                <a:ea typeface="+mj-ea"/>
                <a:cs typeface="PT Sans"/>
              </a:defRPr>
            </a:lvl1pPr>
          </a:lstStyle>
          <a:p>
            <a:r>
              <a:rPr lang="fi-FI" sz="2000" dirty="0"/>
              <a:t>FINCODA –</a:t>
            </a:r>
            <a:r>
              <a:rPr lang="fi-FI" sz="1800" dirty="0"/>
              <a:t> Framework for Innovation </a:t>
            </a:r>
            <a:r>
              <a:rPr lang="fi-FI" sz="1800" dirty="0" err="1"/>
              <a:t>Competences</a:t>
            </a:r>
            <a:r>
              <a:rPr lang="fi-FI" sz="1800" dirty="0"/>
              <a:t> </a:t>
            </a:r>
            <a:r>
              <a:rPr lang="fi-FI" sz="1800" dirty="0" err="1"/>
              <a:t>Development</a:t>
            </a:r>
            <a:r>
              <a:rPr lang="fi-FI" sz="1800" dirty="0"/>
              <a:t> and </a:t>
            </a:r>
            <a:r>
              <a:rPr lang="fi-FI" sz="1800" dirty="0" err="1"/>
              <a:t>Assessment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1727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Harri Innopeda.jpg">
            <a:extLst>
              <a:ext uri="{FF2B5EF4-FFF2-40B4-BE49-F238E27FC236}">
                <a16:creationId xmlns:a16="http://schemas.microsoft.com/office/drawing/2014/main" id="{CEA41C45-84A0-AD4D-A154-E042F5428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5527" cy="37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5DE4F289-9876-5D48-B74E-91FBDB609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2" y="3877673"/>
            <a:ext cx="70497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ts val="2000"/>
              </a:lnSpc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ts val="2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3600" b="1" dirty="0"/>
              <a:t>Harri Lappalainen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2400" b="1" dirty="0"/>
              <a:t>Turku </a:t>
            </a:r>
            <a:r>
              <a:rPr lang="fi-FI" altLang="en-US" sz="2400" b="1" dirty="0" err="1"/>
              <a:t>University</a:t>
            </a:r>
            <a:r>
              <a:rPr lang="fi-FI" altLang="en-US" sz="2400" b="1" dirty="0"/>
              <a:t> of </a:t>
            </a:r>
            <a:r>
              <a:rPr lang="fi-FI" altLang="en-US" sz="2400" b="1" dirty="0" err="1"/>
              <a:t>Applied</a:t>
            </a:r>
            <a:r>
              <a:rPr lang="fi-FI" altLang="en-US" sz="2400" b="1" dirty="0"/>
              <a:t> Sciences, Finland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2400" b="1" dirty="0">
                <a:hlinkClick r:id="rId4"/>
              </a:rPr>
              <a:t>harri.lappalainen@turkuamk.fi</a:t>
            </a:r>
            <a:r>
              <a:rPr lang="fi-FI" altLang="en-US" sz="2400" b="1" dirty="0"/>
              <a:t>  </a:t>
            </a:r>
          </a:p>
        </p:txBody>
      </p:sp>
      <p:sp>
        <p:nvSpPr>
          <p:cNvPr id="5" name="Tekstiruutu 1">
            <a:extLst>
              <a:ext uri="{FF2B5EF4-FFF2-40B4-BE49-F238E27FC236}">
                <a16:creationId xmlns:a16="http://schemas.microsoft.com/office/drawing/2014/main" id="{1C3F3D99-DAED-3141-8FAE-C4854B4A8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135" y="5193562"/>
            <a:ext cx="35914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ts val="2000"/>
              </a:lnSpc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ts val="2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3200" b="1" dirty="0">
                <a:hlinkClick r:id="rId5"/>
              </a:rPr>
              <a:t>www.indoped.eu</a:t>
            </a:r>
            <a:r>
              <a:rPr lang="fi-FI" altLang="en-US" sz="3200" b="1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i-FI" altLang="en-US" sz="32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3200" b="1" dirty="0">
                <a:hlinkClick r:id="rId6"/>
              </a:rPr>
              <a:t>www.fincoda.eu</a:t>
            </a:r>
            <a:r>
              <a:rPr lang="fi-FI" alt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151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1069" y="532288"/>
            <a:ext cx="8221663" cy="666006"/>
          </a:xfrm>
        </p:spPr>
        <p:txBody>
          <a:bodyPr/>
          <a:lstStyle/>
          <a:p>
            <a:pPr algn="ctr"/>
            <a:r>
              <a:rPr lang="fi-FI" sz="4800" dirty="0">
                <a:solidFill>
                  <a:srgbClr val="000000"/>
                </a:solidFill>
              </a:rPr>
              <a:t>Greetings </a:t>
            </a:r>
            <a:br>
              <a:rPr lang="fi-FI" sz="4800" dirty="0">
                <a:solidFill>
                  <a:srgbClr val="000000"/>
                </a:solidFill>
              </a:rPr>
            </a:br>
            <a:r>
              <a:rPr lang="fi-FI" sz="4800" dirty="0" err="1">
                <a:solidFill>
                  <a:srgbClr val="000000"/>
                </a:solidFill>
              </a:rPr>
              <a:t>from</a:t>
            </a:r>
            <a:r>
              <a:rPr lang="fi-FI" sz="4800" dirty="0">
                <a:solidFill>
                  <a:srgbClr val="000000"/>
                </a:solidFill>
              </a:rPr>
              <a:t> Finland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31DBE-99B5-3B49-B4A3-5E067E0A5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9" y="2113121"/>
            <a:ext cx="8763501" cy="456833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8A3CB6E-3386-954D-805E-DD9240A0D62E}"/>
              </a:ext>
            </a:extLst>
          </p:cNvPr>
          <p:cNvSpPr/>
          <p:nvPr/>
        </p:nvSpPr>
        <p:spPr>
          <a:xfrm>
            <a:off x="6964822" y="4546363"/>
            <a:ext cx="94003" cy="85458"/>
          </a:xfrm>
          <a:prstGeom prst="ellipse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1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1069" y="532288"/>
            <a:ext cx="8221663" cy="666006"/>
          </a:xfrm>
        </p:spPr>
        <p:txBody>
          <a:bodyPr/>
          <a:lstStyle/>
          <a:p>
            <a:pPr algn="ctr"/>
            <a:r>
              <a:rPr lang="fi-FI" sz="4800" dirty="0">
                <a:solidFill>
                  <a:srgbClr val="000000"/>
                </a:solidFill>
              </a:rPr>
              <a:t>Greetings </a:t>
            </a:r>
            <a:br>
              <a:rPr lang="fi-FI" sz="4800" dirty="0">
                <a:solidFill>
                  <a:srgbClr val="000000"/>
                </a:solidFill>
              </a:rPr>
            </a:br>
            <a:r>
              <a:rPr lang="fi-FI" sz="4800" dirty="0" err="1">
                <a:solidFill>
                  <a:srgbClr val="000000"/>
                </a:solidFill>
              </a:rPr>
              <a:t>from</a:t>
            </a:r>
            <a:r>
              <a:rPr lang="fi-FI" sz="4800" dirty="0">
                <a:solidFill>
                  <a:srgbClr val="000000"/>
                </a:solidFill>
              </a:rPr>
              <a:t> Finland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31DBE-99B5-3B49-B4A3-5E067E0A5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9" y="2113121"/>
            <a:ext cx="8763501" cy="4568335"/>
          </a:xfrm>
          <a:prstGeom prst="rect">
            <a:avLst/>
          </a:prstGeom>
        </p:spPr>
      </p:pic>
      <p:sp>
        <p:nvSpPr>
          <p:cNvPr id="2" name="Donut 1">
            <a:extLst>
              <a:ext uri="{FF2B5EF4-FFF2-40B4-BE49-F238E27FC236}">
                <a16:creationId xmlns:a16="http://schemas.microsoft.com/office/drawing/2014/main" id="{7D718026-1CD4-664C-B6F0-CCE4D968D33A}"/>
              </a:ext>
            </a:extLst>
          </p:cNvPr>
          <p:cNvSpPr/>
          <p:nvPr/>
        </p:nvSpPr>
        <p:spPr>
          <a:xfrm>
            <a:off x="4686300" y="2363891"/>
            <a:ext cx="317500" cy="455509"/>
          </a:xfrm>
          <a:prstGeom prst="donut">
            <a:avLst/>
          </a:prstGeom>
          <a:gradFill>
            <a:gsLst>
              <a:gs pos="10000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A3CB6E-3386-954D-805E-DD9240A0D62E}"/>
              </a:ext>
            </a:extLst>
          </p:cNvPr>
          <p:cNvSpPr/>
          <p:nvPr/>
        </p:nvSpPr>
        <p:spPr>
          <a:xfrm>
            <a:off x="6964822" y="4546363"/>
            <a:ext cx="94003" cy="85458"/>
          </a:xfrm>
          <a:prstGeom prst="ellipse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8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1069" y="532288"/>
            <a:ext cx="8221663" cy="666006"/>
          </a:xfrm>
        </p:spPr>
        <p:txBody>
          <a:bodyPr/>
          <a:lstStyle/>
          <a:p>
            <a:pPr algn="ctr"/>
            <a:r>
              <a:rPr lang="fi-FI" sz="4800" dirty="0">
                <a:solidFill>
                  <a:srgbClr val="000000"/>
                </a:solidFill>
              </a:rPr>
              <a:t>Greetings </a:t>
            </a:r>
            <a:br>
              <a:rPr lang="fi-FI" sz="4800" dirty="0">
                <a:solidFill>
                  <a:srgbClr val="000000"/>
                </a:solidFill>
              </a:rPr>
            </a:br>
            <a:r>
              <a:rPr lang="fi-FI" sz="4800" dirty="0" err="1">
                <a:solidFill>
                  <a:srgbClr val="000000"/>
                </a:solidFill>
              </a:rPr>
              <a:t>from</a:t>
            </a:r>
            <a:r>
              <a:rPr lang="fi-FI" sz="4800" dirty="0">
                <a:solidFill>
                  <a:srgbClr val="000000"/>
                </a:solidFill>
              </a:rPr>
              <a:t> Finland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31DBE-99B5-3B49-B4A3-5E067E0A5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9" y="2113121"/>
            <a:ext cx="8763501" cy="4568335"/>
          </a:xfrm>
          <a:prstGeom prst="rect">
            <a:avLst/>
          </a:prstGeom>
        </p:spPr>
      </p:pic>
      <p:sp>
        <p:nvSpPr>
          <p:cNvPr id="2" name="Donut 1">
            <a:extLst>
              <a:ext uri="{FF2B5EF4-FFF2-40B4-BE49-F238E27FC236}">
                <a16:creationId xmlns:a16="http://schemas.microsoft.com/office/drawing/2014/main" id="{7D718026-1CD4-664C-B6F0-CCE4D968D33A}"/>
              </a:ext>
            </a:extLst>
          </p:cNvPr>
          <p:cNvSpPr/>
          <p:nvPr/>
        </p:nvSpPr>
        <p:spPr>
          <a:xfrm>
            <a:off x="4686300" y="2363891"/>
            <a:ext cx="317500" cy="455509"/>
          </a:xfrm>
          <a:prstGeom prst="donut">
            <a:avLst/>
          </a:prstGeom>
          <a:gradFill>
            <a:gsLst>
              <a:gs pos="10000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A3CB6E-3386-954D-805E-DD9240A0D62E}"/>
              </a:ext>
            </a:extLst>
          </p:cNvPr>
          <p:cNvSpPr/>
          <p:nvPr/>
        </p:nvSpPr>
        <p:spPr>
          <a:xfrm>
            <a:off x="6964822" y="4546363"/>
            <a:ext cx="94003" cy="85458"/>
          </a:xfrm>
          <a:prstGeom prst="ellipse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61A632-49B6-AD40-9EBE-FC848D24C9BF}"/>
              </a:ext>
            </a:extLst>
          </p:cNvPr>
          <p:cNvCxnSpPr>
            <a:cxnSpLocks/>
          </p:cNvCxnSpPr>
          <p:nvPr/>
        </p:nvCxnSpPr>
        <p:spPr>
          <a:xfrm>
            <a:off x="5003800" y="2819400"/>
            <a:ext cx="1802272" cy="1577888"/>
          </a:xfrm>
          <a:prstGeom prst="straightConnector1">
            <a:avLst/>
          </a:prstGeom>
          <a:ln w="539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6C5FA3-306C-0149-9257-28CD5C07468C}"/>
              </a:ext>
            </a:extLst>
          </p:cNvPr>
          <p:cNvSpPr txBox="1"/>
          <p:nvPr/>
        </p:nvSpPr>
        <p:spPr>
          <a:xfrm>
            <a:off x="5904936" y="3239012"/>
            <a:ext cx="205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Around</a:t>
            </a:r>
            <a:r>
              <a:rPr lang="fi-FI" b="1" dirty="0"/>
              <a:t> 11 000 km</a:t>
            </a:r>
          </a:p>
        </p:txBody>
      </p:sp>
    </p:spTree>
    <p:extLst>
      <p:ext uri="{BB962C8B-B14F-4D97-AF65-F5344CB8AC3E}">
        <p14:creationId xmlns:p14="http://schemas.microsoft.com/office/powerpoint/2010/main" val="313738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06480CE-E328-354A-91B4-13D8F0B1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810"/>
            <a:ext cx="9162142" cy="69278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CD1EE3-7B9D-CB4D-9ACB-0370A5C68264}"/>
              </a:ext>
            </a:extLst>
          </p:cNvPr>
          <p:cNvSpPr txBox="1"/>
          <p:nvPr/>
        </p:nvSpPr>
        <p:spPr>
          <a:xfrm>
            <a:off x="3623808" y="5500688"/>
            <a:ext cx="22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Martti Ahtisaari</a:t>
            </a:r>
          </a:p>
        </p:txBody>
      </p:sp>
    </p:spTree>
    <p:extLst>
      <p:ext uri="{BB962C8B-B14F-4D97-AF65-F5344CB8AC3E}">
        <p14:creationId xmlns:p14="http://schemas.microsoft.com/office/powerpoint/2010/main" val="29163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1D517-70FA-5D41-9358-857DE023F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29" y="0"/>
            <a:ext cx="5660571" cy="3141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6D93A4-5A7F-F246-AF6C-EEA2DB19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41306"/>
            <a:ext cx="5575041" cy="3716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0A94A-4AC3-F445-9B16-43D531178369}"/>
              </a:ext>
            </a:extLst>
          </p:cNvPr>
          <p:cNvSpPr txBox="1"/>
          <p:nvPr/>
        </p:nvSpPr>
        <p:spPr>
          <a:xfrm>
            <a:off x="300037" y="114300"/>
            <a:ext cx="3300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Kimi Räikkönen</a:t>
            </a:r>
          </a:p>
          <a:p>
            <a:r>
              <a:rPr lang="fi-FI" sz="3200" dirty="0"/>
              <a:t>Ferrari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88503-52BB-AE4F-A4A0-600E8C326048}"/>
              </a:ext>
            </a:extLst>
          </p:cNvPr>
          <p:cNvSpPr txBox="1"/>
          <p:nvPr/>
        </p:nvSpPr>
        <p:spPr>
          <a:xfrm>
            <a:off x="5709313" y="5780782"/>
            <a:ext cx="3300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Valtteri </a:t>
            </a:r>
            <a:r>
              <a:rPr lang="fi-FI" sz="3200" b="1" dirty="0" err="1"/>
              <a:t>Bottas</a:t>
            </a:r>
            <a:endParaRPr lang="fi-FI" sz="3200" b="1" dirty="0"/>
          </a:p>
          <a:p>
            <a:r>
              <a:rPr lang="fi-FI" sz="3200" dirty="0"/>
              <a:t>Mercedes</a:t>
            </a:r>
          </a:p>
        </p:txBody>
      </p:sp>
    </p:spTree>
    <p:extLst>
      <p:ext uri="{BB962C8B-B14F-4D97-AF65-F5344CB8AC3E}">
        <p14:creationId xmlns:p14="http://schemas.microsoft.com/office/powerpoint/2010/main" val="212472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Kuva 1" descr="angry bir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2D052D-0C5B-3B4E-8CF5-B45F56FB88FE}"/>
              </a:ext>
            </a:extLst>
          </p:cNvPr>
          <p:cNvSpPr/>
          <p:nvPr/>
        </p:nvSpPr>
        <p:spPr>
          <a:xfrm>
            <a:off x="486483" y="2189950"/>
            <a:ext cx="841463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cs typeface="Arial" charset="0"/>
              </a:rPr>
              <a:t>IS OUR EDUCATION </a:t>
            </a:r>
          </a:p>
          <a:p>
            <a:pPr algn="ctr"/>
            <a:r>
              <a:rPr lang="en-US" sz="4800" b="1" dirty="0">
                <a:cs typeface="Arial" charset="0"/>
              </a:rPr>
              <a:t>SYSTEM PRODUCING </a:t>
            </a:r>
            <a:r>
              <a:rPr lang="en-US" sz="6600" b="1" dirty="0">
                <a:cs typeface="Arial" charset="0"/>
              </a:rPr>
              <a:t>SKILLS</a:t>
            </a:r>
            <a:r>
              <a:rPr lang="en-US" sz="4800" b="1" dirty="0">
                <a:cs typeface="Arial" charset="0"/>
              </a:rPr>
              <a:t>, </a:t>
            </a:r>
            <a:r>
              <a:rPr lang="en-US" sz="6600" b="1" dirty="0">
                <a:cs typeface="Arial" charset="0"/>
              </a:rPr>
              <a:t>COMPETENCES</a:t>
            </a:r>
            <a:r>
              <a:rPr lang="en-US" sz="7200" b="1" dirty="0">
                <a:cs typeface="Arial" charset="0"/>
              </a:rPr>
              <a:t> </a:t>
            </a:r>
            <a:r>
              <a:rPr lang="en-US" sz="4800" b="1" dirty="0">
                <a:cs typeface="Arial" charset="0"/>
              </a:rPr>
              <a:t>AND</a:t>
            </a:r>
            <a:r>
              <a:rPr lang="en-US" sz="7200" b="1" dirty="0">
                <a:cs typeface="Arial" charset="0"/>
              </a:rPr>
              <a:t> </a:t>
            </a:r>
            <a:r>
              <a:rPr lang="en-US" sz="6600" b="1" dirty="0">
                <a:cs typeface="Arial" charset="0"/>
              </a:rPr>
              <a:t>ATTITUDES </a:t>
            </a:r>
            <a:r>
              <a:rPr lang="en-US" sz="4400" b="1" dirty="0">
                <a:cs typeface="Arial" charset="0"/>
              </a:rPr>
              <a:t>THAT REALLY MATTER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321873637"/>
      </p:ext>
    </p:extLst>
  </p:cSld>
  <p:clrMapOvr>
    <a:masterClrMapping/>
  </p:clrMapOvr>
</p:sld>
</file>

<file path=ppt/theme/theme1.xml><?xml version="1.0" encoding="utf-8"?>
<a:theme xmlns:a="http://schemas.openxmlformats.org/drawingml/2006/main" name="TurkuAMK_2015">
  <a:themeElements>
    <a:clrScheme name="AMK">
      <a:dk1>
        <a:srgbClr val="000000"/>
      </a:dk1>
      <a:lt1>
        <a:sysClr val="window" lastClr="FFFFFF"/>
      </a:lt1>
      <a:dk2>
        <a:srgbClr val="008ECF"/>
      </a:dk2>
      <a:lt2>
        <a:srgbClr val="FFD200"/>
      </a:lt2>
      <a:accent1>
        <a:srgbClr val="FFD200"/>
      </a:accent1>
      <a:accent2>
        <a:srgbClr val="008ECF"/>
      </a:accent2>
      <a:accent3>
        <a:srgbClr val="38B6AB"/>
      </a:accent3>
      <a:accent4>
        <a:srgbClr val="EE7BAE"/>
      </a:accent4>
      <a:accent5>
        <a:srgbClr val="FF6432"/>
      </a:accent5>
      <a:accent6>
        <a:srgbClr val="000000"/>
      </a:accent6>
      <a:hlink>
        <a:srgbClr val="008ECF"/>
      </a:hlink>
      <a:folHlink>
        <a:srgbClr val="FFD200"/>
      </a:folHlink>
    </a:clrScheme>
    <a:fontScheme name="PT Sans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EI-Laajakuvapohja.pptx" id="{2D0C9252-260F-45A9-8E4B-1DB080988F60}" vid="{80B85B58-C2BF-490F-98EE-CEBC2D1187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45CB62FAEBEDD4D864FB601409E004D" ma:contentTypeVersion="10" ma:contentTypeDescription="Luo uusi asiakirja." ma:contentTypeScope="" ma:versionID="b1a524563afb5060c357a22010d1db96">
  <xsd:schema xmlns:xsd="http://www.w3.org/2001/XMLSchema" xmlns:xs="http://www.w3.org/2001/XMLSchema" xmlns:p="http://schemas.microsoft.com/office/2006/metadata/properties" xmlns:ns2="23a2fba3-87fb-42d1-bad1-f4f6bc2053a4" targetNamespace="http://schemas.microsoft.com/office/2006/metadata/properties" ma:root="true" ma:fieldsID="c7549cb48e5d3c85fbba10ba4fea542c" ns2:_="">
    <xsd:import namespace="23a2fba3-87fb-42d1-bad1-f4f6bc2053a4"/>
    <xsd:element name="properties">
      <xsd:complexType>
        <xsd:sequence>
          <xsd:element name="documentManagement">
            <xsd:complexType>
              <xsd:all>
                <xsd:element ref="ns2:Dokumenttityyppi"/>
                <xsd:element ref="ns2:Tulosalue" minOccurs="0"/>
                <xsd:element ref="ns2:Toiminta_x0020_-_x0020_Viestintä"/>
                <xsd:element ref="ns2:Julkisu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2fba3-87fb-42d1-bad1-f4f6bc2053a4" elementFormDefault="qualified">
    <xsd:import namespace="http://schemas.microsoft.com/office/2006/documentManagement/types"/>
    <xsd:import namespace="http://schemas.microsoft.com/office/infopath/2007/PartnerControls"/>
    <xsd:element name="Dokumenttityyppi" ma:index="8" ma:displayName="Dokumenttityyppi" ma:format="Dropdown" ma:internalName="Dokumenttityyppi">
      <xsd:simpleType>
        <xsd:restriction base="dms:Choice">
          <xsd:enumeration value="Anomus"/>
          <xsd:enumeration value="Esite"/>
          <xsd:enumeration value="Esitys"/>
          <xsd:enumeration value="Esityslista"/>
          <xsd:enumeration value="Hakemus"/>
          <xsd:enumeration value="Kutsu"/>
          <xsd:enumeration value="Lausunto"/>
          <xsd:enumeration value="Lausuntopyyntö"/>
          <xsd:enumeration value="Lehti-ilmoitus"/>
          <xsd:enumeration value="Lomake"/>
          <xsd:enumeration value="Mainos"/>
          <xsd:enumeration value="Mediatiedote"/>
          <xsd:enumeration value="Mediakutsu"/>
          <xsd:enumeration value="Muistio"/>
          <xsd:enumeration value="Muu asiakirja"/>
          <xsd:enumeration value="Ohje"/>
          <xsd:enumeration value="Opetusmateriaali"/>
          <xsd:enumeration value="Projektin asetuskirje"/>
          <xsd:enumeration value="Projektin esiselvitysraportti"/>
          <xsd:enumeration value="Projektin väliraportti"/>
          <xsd:enumeration value="Projektin loppuraportti"/>
          <xsd:enumeration value="Päätös (kaupungin viranhaltijan päätös)"/>
          <xsd:enumeration value="Päätös (ulkoisen org./henkilön päätös)"/>
          <xsd:enumeration value="Pöytäkirja"/>
          <xsd:enumeration value="Raportti"/>
          <xsd:enumeration value="Reklamaatio"/>
          <xsd:enumeration value="Selvitys"/>
          <xsd:enumeration value="Sopimus"/>
          <xsd:enumeration value="Suunnitelma"/>
          <xsd:enumeration value="Tarjous"/>
          <xsd:enumeration value="Tarjouspyyntö"/>
          <xsd:enumeration value="Tiedote"/>
          <xsd:enumeration value="Tilasto"/>
          <xsd:enumeration value="Tilaus"/>
          <xsd:enumeration value="Toimintakertomus"/>
          <xsd:enumeration value="Toimintasuunnitelma"/>
          <xsd:enumeration value="Yhteenveto"/>
        </xsd:restriction>
      </xsd:simpleType>
    </xsd:element>
    <xsd:element name="Tulosalue" ma:index="9" nillable="true" ma:displayName="Tulosalue" ma:internalName="Tulosal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oalat ja liiketalous"/>
                    <xsd:enumeration value="Hyvinvointipalvelut"/>
                    <xsd:enumeration value="Kehittäminen"/>
                    <xsd:enumeration value="Taideakatemia"/>
                    <xsd:enumeration value="Tekniikka, ympäristö ja talous"/>
                    <xsd:enumeration value="Terveysala"/>
                    <xsd:enumeration value="Tietoliikenne ja sähköinen kauppa"/>
                  </xsd:restriction>
                </xsd:simpleType>
              </xsd:element>
            </xsd:sequence>
          </xsd:extension>
        </xsd:complexContent>
      </xsd:complexType>
    </xsd:element>
    <xsd:element name="Toiminta_x0020_-_x0020_Viestintä" ma:index="10" ma:displayName="Toiminta" ma:format="RadioButtons" ma:internalName="Toiminta_x0020__x002d__x0020_Viestint_x00e4_">
      <xsd:simpleType>
        <xsd:restriction base="dms:Choice">
          <xsd:enumeration value="Asiakirjapohjat"/>
          <xsd:enumeration value="Aurinkolaiva"/>
          <xsd:enumeration value="Julkaisut"/>
          <xsd:enumeration value="Markkinointi"/>
          <xsd:enumeration value="Mediaseuranta"/>
          <xsd:enumeration value="Sisäiset tiedotustilaisuudet"/>
          <xsd:enumeration value="Viestintä"/>
          <xsd:enumeration value="Viestintäverkosto"/>
        </xsd:restriction>
      </xsd:simpleType>
    </xsd:element>
    <xsd:element name="Julkisuus" ma:index="11" ma:displayName="Julkisuus" ma:default="Julkinen" ma:format="Dropdown" ma:internalName="Julkisuus">
      <xsd:simpleType>
        <xsd:restriction base="dms:Choice">
          <xsd:enumeration value="Julkinen"/>
          <xsd:enumeration value="Sisäinen"/>
          <xsd:enumeration value="Salain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iminta_x0020_-_x0020_Viestintä xmlns="23a2fba3-87fb-42d1-bad1-f4f6bc2053a4">Asiakirjapohjat</Toiminta_x0020_-_x0020_Viestintä>
    <Julkisuus xmlns="23a2fba3-87fb-42d1-bad1-f4f6bc2053a4">Julkinen</Julkisuus>
    <Tulosalue xmlns="23a2fba3-87fb-42d1-bad1-f4f6bc2053a4"/>
    <Dokumenttityyppi xmlns="23a2fba3-87fb-42d1-bad1-f4f6bc2053a4">Muu asiakirja</Dokumenttityyppi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955BC1-53B5-4C9D-B90B-1C545EBEF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a2fba3-87fb-42d1-bad1-f4f6bc205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621229-3CCC-4E26-B0A7-A7AF8B56D154}">
  <ds:schemaRefs>
    <ds:schemaRef ds:uri="http://schemas.microsoft.com/office/2006/metadata/properties"/>
    <ds:schemaRef ds:uri="http://schemas.microsoft.com/office/infopath/2007/PartnerControls"/>
    <ds:schemaRef ds:uri="23a2fba3-87fb-42d1-bad1-f4f6bc2053a4"/>
  </ds:schemaRefs>
</ds:datastoreItem>
</file>

<file path=customXml/itemProps3.xml><?xml version="1.0" encoding="utf-8"?>
<ds:datastoreItem xmlns:ds="http://schemas.openxmlformats.org/officeDocument/2006/customXml" ds:itemID="{877E0DBB-84AA-423B-A3F3-5C9A02824E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29186</TotalTime>
  <Words>440</Words>
  <Application>Microsoft Macintosh PowerPoint</Application>
  <PresentationFormat>On-screen Show (4:3)</PresentationFormat>
  <Paragraphs>96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PT Sans</vt:lpstr>
      <vt:lpstr>Times New Roman</vt:lpstr>
      <vt:lpstr>TurkuAMK_2015</vt:lpstr>
      <vt:lpstr>PowerPoint Presentation</vt:lpstr>
      <vt:lpstr>Greetings  from Finland</vt:lpstr>
      <vt:lpstr>Greetings  from Finland</vt:lpstr>
      <vt:lpstr>Greetings  from Finland</vt:lpstr>
      <vt:lpstr>Greetings  from Finland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Lappalainen Harri</dc:creator>
  <cp:keywords/>
  <dc:description/>
  <cp:lastModifiedBy>Lappalainen Harri</cp:lastModifiedBy>
  <cp:revision>307</cp:revision>
  <cp:lastPrinted>2017-01-30T13:41:12Z</cp:lastPrinted>
  <dcterms:created xsi:type="dcterms:W3CDTF">2015-10-27T08:12:04Z</dcterms:created>
  <dcterms:modified xsi:type="dcterms:W3CDTF">2018-09-20T07:11:34Z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0x010100745CB62FAEBEDD4D864FB601409E004D</vt:lpwstr>
  </property>
</Properties>
</file>